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98" r:id="rId3"/>
    <p:sldId id="401" r:id="rId4"/>
    <p:sldId id="394" r:id="rId5"/>
    <p:sldId id="395" r:id="rId6"/>
    <p:sldId id="396" r:id="rId7"/>
    <p:sldId id="397" r:id="rId8"/>
    <p:sldId id="398" r:id="rId9"/>
    <p:sldId id="399" r:id="rId10"/>
    <p:sldId id="400" r:id="rId1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73298" autoAdjust="0"/>
  </p:normalViewPr>
  <p:slideViewPr>
    <p:cSldViewPr snapToGrid="0">
      <p:cViewPr varScale="1">
        <p:scale>
          <a:sx n="48" d="100"/>
          <a:sy n="48" d="100"/>
        </p:scale>
        <p:origin x="86"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현대하모니 M" panose="02020603020101020101" pitchFamily="18" charset="-127"/>
                <a:ea typeface="현대하모니 M" panose="02020603020101020101" pitchFamily="18"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현대하모니 M" panose="02020603020101020101" pitchFamily="18" charset="-127"/>
                <a:ea typeface="현대하모니 M" panose="02020603020101020101" pitchFamily="18" charset="-127"/>
              </a:defRPr>
            </a:lvl1pPr>
          </a:lstStyle>
          <a:p>
            <a:fld id="{D30CA2F3-A4AD-48D8-A34D-08D2729DC305}" type="datetimeFigureOut">
              <a:rPr lang="ko-KR" altLang="en-US" smtClean="0"/>
              <a:pPr/>
              <a:t>2025-06-23</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현대하모니 M" panose="02020603020101020101" pitchFamily="18" charset="-127"/>
                <a:ea typeface="현대하모니 M" panose="02020603020101020101" pitchFamily="18"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현대하모니 M" panose="02020603020101020101" pitchFamily="18" charset="-127"/>
                <a:ea typeface="현대하모니 M" panose="02020603020101020101" pitchFamily="18" charset="-127"/>
              </a:defRPr>
            </a:lvl1pPr>
          </a:lstStyle>
          <a:p>
            <a:fld id="{92313E5B-9B02-4702-8AD6-C103B6141D6B}" type="slidenum">
              <a:rPr lang="ko-KR" altLang="en-US" smtClean="0"/>
              <a:pPr/>
              <a:t>‹#›</a:t>
            </a:fld>
            <a:endParaRPr lang="ko-KR" altLang="en-US" dirty="0"/>
          </a:p>
        </p:txBody>
      </p:sp>
    </p:spTree>
    <p:extLst>
      <p:ext uri="{BB962C8B-B14F-4D97-AF65-F5344CB8AC3E}">
        <p14:creationId xmlns:p14="http://schemas.microsoft.com/office/powerpoint/2010/main" val="367809494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현대하모니 M" panose="02020603020101020101" pitchFamily="18" charset="-127"/>
        <a:ea typeface="현대하모니 M" panose="02020603020101020101" pitchFamily="18" charset="-127"/>
        <a:cs typeface="+mn-cs"/>
      </a:defRPr>
    </a:lvl1pPr>
    <a:lvl2pPr marL="457200" algn="l" defTabSz="914400" rtl="0" eaLnBrk="1" latinLnBrk="1" hangingPunct="1">
      <a:defRPr sz="1200" kern="1200">
        <a:solidFill>
          <a:schemeClr val="tx1"/>
        </a:solidFill>
        <a:latin typeface="현대하모니 M" panose="02020603020101020101" pitchFamily="18" charset="-127"/>
        <a:ea typeface="현대하모니 M" panose="02020603020101020101" pitchFamily="18" charset="-127"/>
        <a:cs typeface="+mn-cs"/>
      </a:defRPr>
    </a:lvl2pPr>
    <a:lvl3pPr marL="914400" algn="l" defTabSz="914400" rtl="0" eaLnBrk="1" latinLnBrk="1" hangingPunct="1">
      <a:defRPr sz="1200" kern="1200">
        <a:solidFill>
          <a:schemeClr val="tx1"/>
        </a:solidFill>
        <a:latin typeface="현대하모니 M" panose="02020603020101020101" pitchFamily="18" charset="-127"/>
        <a:ea typeface="현대하모니 M" panose="02020603020101020101" pitchFamily="18" charset="-127"/>
        <a:cs typeface="+mn-cs"/>
      </a:defRPr>
    </a:lvl3pPr>
    <a:lvl4pPr marL="1371600" algn="l" defTabSz="914400" rtl="0" eaLnBrk="1" latinLnBrk="1" hangingPunct="1">
      <a:defRPr sz="1200" kern="1200">
        <a:solidFill>
          <a:schemeClr val="tx1"/>
        </a:solidFill>
        <a:latin typeface="현대하모니 M" panose="02020603020101020101" pitchFamily="18" charset="-127"/>
        <a:ea typeface="현대하모니 M" panose="02020603020101020101" pitchFamily="18" charset="-127"/>
        <a:cs typeface="+mn-cs"/>
      </a:defRPr>
    </a:lvl4pPr>
    <a:lvl5pPr marL="1828800" algn="l" defTabSz="914400" rtl="0" eaLnBrk="1" latinLnBrk="1" hangingPunct="1">
      <a:defRPr sz="1200" kern="1200">
        <a:solidFill>
          <a:schemeClr val="tx1"/>
        </a:solidFill>
        <a:latin typeface="현대하모니 M" panose="02020603020101020101" pitchFamily="18" charset="-127"/>
        <a:ea typeface="현대하모니 M" panose="02020603020101020101" pitchFamily="18"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2313E5B-9B02-4702-8AD6-C103B6141D6B}" type="slidenum">
              <a:rPr lang="ko-KR" altLang="en-US" smtClean="0"/>
              <a:t>1</a:t>
            </a:fld>
            <a:endParaRPr lang="ko-KR" altLang="en-US"/>
          </a:p>
        </p:txBody>
      </p:sp>
    </p:spTree>
    <p:extLst>
      <p:ext uri="{BB962C8B-B14F-4D97-AF65-F5344CB8AC3E}">
        <p14:creationId xmlns:p14="http://schemas.microsoft.com/office/powerpoint/2010/main" val="899746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8DCE3-8C9D-659F-BD6F-65D1477D68D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4C2A908-B6B5-0769-A090-2B5EF68B0C5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533CD3E-81BD-2EC5-6BE9-6BC68ECB51B2}"/>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AF78EF5D-19C5-7877-546E-A302C301665A}"/>
              </a:ext>
            </a:extLst>
          </p:cNvPr>
          <p:cNvSpPr>
            <a:spLocks noGrp="1"/>
          </p:cNvSpPr>
          <p:nvPr>
            <p:ph type="sldNum" sz="quarter" idx="5"/>
          </p:nvPr>
        </p:nvSpPr>
        <p:spPr/>
        <p:txBody>
          <a:bodyPr/>
          <a:lstStyle/>
          <a:p>
            <a:fld id="{92313E5B-9B02-4702-8AD6-C103B6141D6B}" type="slidenum">
              <a:rPr lang="ko-KR" altLang="en-US" smtClean="0"/>
              <a:t>10</a:t>
            </a:fld>
            <a:endParaRPr lang="ko-KR" altLang="en-US"/>
          </a:p>
        </p:txBody>
      </p:sp>
    </p:spTree>
    <p:extLst>
      <p:ext uri="{BB962C8B-B14F-4D97-AF65-F5344CB8AC3E}">
        <p14:creationId xmlns:p14="http://schemas.microsoft.com/office/powerpoint/2010/main" val="254592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None/>
            </a:pPr>
            <a:endParaRPr lang="en-US" altLang="ko-KR" dirty="0">
              <a:latin typeface="Times New Roman" panose="02020603050405020304" pitchFamily="18" charset="0"/>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92313E5B-9B02-4702-8AD6-C103B6141D6B}" type="slidenum">
              <a:rPr lang="ko-KR" altLang="en-US" smtClean="0"/>
              <a:t>2</a:t>
            </a:fld>
            <a:endParaRPr lang="ko-KR" altLang="en-US"/>
          </a:p>
        </p:txBody>
      </p:sp>
    </p:spTree>
    <p:extLst>
      <p:ext uri="{BB962C8B-B14F-4D97-AF65-F5344CB8AC3E}">
        <p14:creationId xmlns:p14="http://schemas.microsoft.com/office/powerpoint/2010/main" val="3799463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9A645-35AA-AC5C-D0D7-4D94045411E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EB8D368-7AC9-0B93-1AC6-38F260289A2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CA66285-48A0-CECC-56A0-32490768E305}"/>
              </a:ext>
            </a:extLst>
          </p:cNvPr>
          <p:cNvSpPr>
            <a:spLocks noGrp="1"/>
          </p:cNvSpPr>
          <p:nvPr>
            <p:ph type="body" idx="1"/>
          </p:nvPr>
        </p:nvSpPr>
        <p:spPr/>
        <p:txBody>
          <a:bodyPr/>
          <a:lstStyle/>
          <a:p>
            <a:endParaRPr lang="en-US" altLang="ko-KR" sz="1200" b="0" i="0" kern="1200" dirty="0">
              <a:solidFill>
                <a:schemeClr val="tx1"/>
              </a:solidFill>
              <a:effectLst/>
              <a:latin typeface="현대하모니 M" panose="02020603020101020101" pitchFamily="18" charset="-127"/>
              <a:ea typeface="현대하모니 M" panose="02020603020101020101" pitchFamily="18" charset="-127"/>
              <a:cs typeface="+mn-cs"/>
            </a:endParaRPr>
          </a:p>
        </p:txBody>
      </p:sp>
      <p:sp>
        <p:nvSpPr>
          <p:cNvPr id="4" name="슬라이드 번호 개체 틀 3">
            <a:extLst>
              <a:ext uri="{FF2B5EF4-FFF2-40B4-BE49-F238E27FC236}">
                <a16:creationId xmlns:a16="http://schemas.microsoft.com/office/drawing/2014/main" id="{CE1523C6-90B3-1B3F-B651-F59623BFBF55}"/>
              </a:ext>
            </a:extLst>
          </p:cNvPr>
          <p:cNvSpPr>
            <a:spLocks noGrp="1"/>
          </p:cNvSpPr>
          <p:nvPr>
            <p:ph type="sldNum" sz="quarter" idx="5"/>
          </p:nvPr>
        </p:nvSpPr>
        <p:spPr/>
        <p:txBody>
          <a:bodyPr/>
          <a:lstStyle/>
          <a:p>
            <a:fld id="{92313E5B-9B02-4702-8AD6-C103B6141D6B}" type="slidenum">
              <a:rPr lang="ko-KR" altLang="en-US" smtClean="0"/>
              <a:t>3</a:t>
            </a:fld>
            <a:endParaRPr lang="ko-KR" altLang="en-US"/>
          </a:p>
        </p:txBody>
      </p:sp>
    </p:spTree>
    <p:extLst>
      <p:ext uri="{BB962C8B-B14F-4D97-AF65-F5344CB8AC3E}">
        <p14:creationId xmlns:p14="http://schemas.microsoft.com/office/powerpoint/2010/main" val="2571676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B2AD6-1F48-6B89-2608-76F8661207E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6C886BD-DE1B-16EC-C1D8-80B8223C34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97D591-AD31-4D69-58AE-A9F85E40BE6A}"/>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3EAC7957-EB72-C663-9F6B-B088F15DCE99}"/>
              </a:ext>
            </a:extLst>
          </p:cNvPr>
          <p:cNvSpPr>
            <a:spLocks noGrp="1"/>
          </p:cNvSpPr>
          <p:nvPr>
            <p:ph type="sldNum" sz="quarter" idx="5"/>
          </p:nvPr>
        </p:nvSpPr>
        <p:spPr/>
        <p:txBody>
          <a:bodyPr/>
          <a:lstStyle/>
          <a:p>
            <a:fld id="{92313E5B-9B02-4702-8AD6-C103B6141D6B}" type="slidenum">
              <a:rPr lang="ko-KR" altLang="en-US" smtClean="0"/>
              <a:t>4</a:t>
            </a:fld>
            <a:endParaRPr lang="ko-KR" altLang="en-US"/>
          </a:p>
        </p:txBody>
      </p:sp>
    </p:spTree>
    <p:extLst>
      <p:ext uri="{BB962C8B-B14F-4D97-AF65-F5344CB8AC3E}">
        <p14:creationId xmlns:p14="http://schemas.microsoft.com/office/powerpoint/2010/main" val="45756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D9DA5-BD8E-DEDA-CE4D-698A1FFA62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2F68E16-4DB1-ABE7-F188-648AAF2379B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152AF5F-A665-5D0A-47CD-19F1D27965ED}"/>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5FC2FA52-1B6C-D46F-2DCB-0B8AFC344CC3}"/>
              </a:ext>
            </a:extLst>
          </p:cNvPr>
          <p:cNvSpPr>
            <a:spLocks noGrp="1"/>
          </p:cNvSpPr>
          <p:nvPr>
            <p:ph type="sldNum" sz="quarter" idx="5"/>
          </p:nvPr>
        </p:nvSpPr>
        <p:spPr/>
        <p:txBody>
          <a:bodyPr/>
          <a:lstStyle/>
          <a:p>
            <a:fld id="{92313E5B-9B02-4702-8AD6-C103B6141D6B}" type="slidenum">
              <a:rPr lang="ko-KR" altLang="en-US" smtClean="0"/>
              <a:t>5</a:t>
            </a:fld>
            <a:endParaRPr lang="ko-KR" altLang="en-US"/>
          </a:p>
        </p:txBody>
      </p:sp>
    </p:spTree>
    <p:extLst>
      <p:ext uri="{BB962C8B-B14F-4D97-AF65-F5344CB8AC3E}">
        <p14:creationId xmlns:p14="http://schemas.microsoft.com/office/powerpoint/2010/main" val="282866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799EA-C65D-C05D-A70B-7290A0E5AA0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E9BFC82-C266-A037-8F3D-4148D7D3FAD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E5D056-01E0-A478-C7CB-967294767E70}"/>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033A0C50-9192-0104-0B12-F176AADC90BB}"/>
              </a:ext>
            </a:extLst>
          </p:cNvPr>
          <p:cNvSpPr>
            <a:spLocks noGrp="1"/>
          </p:cNvSpPr>
          <p:nvPr>
            <p:ph type="sldNum" sz="quarter" idx="5"/>
          </p:nvPr>
        </p:nvSpPr>
        <p:spPr/>
        <p:txBody>
          <a:bodyPr/>
          <a:lstStyle/>
          <a:p>
            <a:fld id="{92313E5B-9B02-4702-8AD6-C103B6141D6B}" type="slidenum">
              <a:rPr lang="ko-KR" altLang="en-US" smtClean="0"/>
              <a:t>6</a:t>
            </a:fld>
            <a:endParaRPr lang="ko-KR" altLang="en-US"/>
          </a:p>
        </p:txBody>
      </p:sp>
    </p:spTree>
    <p:extLst>
      <p:ext uri="{BB962C8B-B14F-4D97-AF65-F5344CB8AC3E}">
        <p14:creationId xmlns:p14="http://schemas.microsoft.com/office/powerpoint/2010/main" val="3988049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232F0-D79F-BF56-61F4-A36F591D062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E5917F-6172-20B7-77CC-F24994BB35B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27DEBCF-2CC1-F3A0-0E1F-B2C35E2FC3BD}"/>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D2ACE9B6-6D22-D408-DF65-99DD5D6BEAB5}"/>
              </a:ext>
            </a:extLst>
          </p:cNvPr>
          <p:cNvSpPr>
            <a:spLocks noGrp="1"/>
          </p:cNvSpPr>
          <p:nvPr>
            <p:ph type="sldNum" sz="quarter" idx="5"/>
          </p:nvPr>
        </p:nvSpPr>
        <p:spPr/>
        <p:txBody>
          <a:bodyPr/>
          <a:lstStyle/>
          <a:p>
            <a:fld id="{92313E5B-9B02-4702-8AD6-C103B6141D6B}" type="slidenum">
              <a:rPr lang="ko-KR" altLang="en-US" smtClean="0"/>
              <a:t>7</a:t>
            </a:fld>
            <a:endParaRPr lang="ko-KR" altLang="en-US"/>
          </a:p>
        </p:txBody>
      </p:sp>
    </p:spTree>
    <p:extLst>
      <p:ext uri="{BB962C8B-B14F-4D97-AF65-F5344CB8AC3E}">
        <p14:creationId xmlns:p14="http://schemas.microsoft.com/office/powerpoint/2010/main" val="116402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E1FE8-0361-195F-F426-8DE25655AD7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72A62DD-A17C-6AD4-0886-338C194C69C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8896122-B585-AAF3-222B-4D272BD3D07E}"/>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54B174B6-95C3-0796-A8EB-405BEE5F39C8}"/>
              </a:ext>
            </a:extLst>
          </p:cNvPr>
          <p:cNvSpPr>
            <a:spLocks noGrp="1"/>
          </p:cNvSpPr>
          <p:nvPr>
            <p:ph type="sldNum" sz="quarter" idx="5"/>
          </p:nvPr>
        </p:nvSpPr>
        <p:spPr/>
        <p:txBody>
          <a:bodyPr/>
          <a:lstStyle/>
          <a:p>
            <a:fld id="{92313E5B-9B02-4702-8AD6-C103B6141D6B}" type="slidenum">
              <a:rPr lang="ko-KR" altLang="en-US" smtClean="0"/>
              <a:t>8</a:t>
            </a:fld>
            <a:endParaRPr lang="ko-KR" altLang="en-US"/>
          </a:p>
        </p:txBody>
      </p:sp>
    </p:spTree>
    <p:extLst>
      <p:ext uri="{BB962C8B-B14F-4D97-AF65-F5344CB8AC3E}">
        <p14:creationId xmlns:p14="http://schemas.microsoft.com/office/powerpoint/2010/main" val="1574988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C3C8B-4654-317E-6130-3F58DC38DDD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0FC9EA8-04E8-3228-E83F-C2A8739808C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64FFBB2-73E7-F93D-2274-7656610D3E83}"/>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468CA8DA-0A09-7FBC-BD5C-D9DD7A3C8880}"/>
              </a:ext>
            </a:extLst>
          </p:cNvPr>
          <p:cNvSpPr>
            <a:spLocks noGrp="1"/>
          </p:cNvSpPr>
          <p:nvPr>
            <p:ph type="sldNum" sz="quarter" idx="5"/>
          </p:nvPr>
        </p:nvSpPr>
        <p:spPr/>
        <p:txBody>
          <a:bodyPr/>
          <a:lstStyle/>
          <a:p>
            <a:fld id="{92313E5B-9B02-4702-8AD6-C103B6141D6B}" type="slidenum">
              <a:rPr lang="ko-KR" altLang="en-US" smtClean="0"/>
              <a:t>9</a:t>
            </a:fld>
            <a:endParaRPr lang="ko-KR" altLang="en-US"/>
          </a:p>
        </p:txBody>
      </p:sp>
    </p:spTree>
    <p:extLst>
      <p:ext uri="{BB962C8B-B14F-4D97-AF65-F5344CB8AC3E}">
        <p14:creationId xmlns:p14="http://schemas.microsoft.com/office/powerpoint/2010/main" val="449728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EBCCA2-C12C-0BDF-374E-51FABBEBB3ED}"/>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358FEB19-18AF-0457-1C20-C01028F5D1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652DEE99-7AB5-4425-64CD-531C809697FD}"/>
              </a:ext>
            </a:extLst>
          </p:cNvPr>
          <p:cNvSpPr>
            <a:spLocks noGrp="1"/>
          </p:cNvSpPr>
          <p:nvPr>
            <p:ph type="dt" sz="half" idx="10"/>
          </p:nvPr>
        </p:nvSpPr>
        <p:spPr/>
        <p:txBody>
          <a:bodyPr/>
          <a:lstStyle/>
          <a:p>
            <a:fld id="{63FC846D-80C1-4BAE-803C-016560EDE58B}" type="datetimeFigureOut">
              <a:rPr lang="ko-KR" altLang="en-US" smtClean="0"/>
              <a:t>2025-06-23</a:t>
            </a:fld>
            <a:endParaRPr lang="ko-KR" altLang="en-US"/>
          </a:p>
        </p:txBody>
      </p:sp>
      <p:sp>
        <p:nvSpPr>
          <p:cNvPr id="5" name="바닥글 개체 틀 4">
            <a:extLst>
              <a:ext uri="{FF2B5EF4-FFF2-40B4-BE49-F238E27FC236}">
                <a16:creationId xmlns:a16="http://schemas.microsoft.com/office/drawing/2014/main" id="{1DFA2B6B-DE40-1175-38D9-F5F3743B5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913997D-2048-CAED-83BE-A5E16EAFEDF0}"/>
              </a:ext>
            </a:extLst>
          </p:cNvPr>
          <p:cNvSpPr>
            <a:spLocks noGrp="1"/>
          </p:cNvSpPr>
          <p:nvPr>
            <p:ph type="sldNum" sz="quarter" idx="12"/>
          </p:nvPr>
        </p:nvSpPr>
        <p:spPr/>
        <p:txBody>
          <a:bodyPr/>
          <a:lstStyle/>
          <a:p>
            <a:fld id="{CFC3C161-A9C2-4AC8-B337-C19D1228B82B}" type="slidenum">
              <a:rPr lang="ko-KR" altLang="en-US" smtClean="0"/>
              <a:t>‹#›</a:t>
            </a:fld>
            <a:endParaRPr lang="ko-KR" altLang="en-US"/>
          </a:p>
        </p:txBody>
      </p:sp>
    </p:spTree>
    <p:extLst>
      <p:ext uri="{BB962C8B-B14F-4D97-AF65-F5344CB8AC3E}">
        <p14:creationId xmlns:p14="http://schemas.microsoft.com/office/powerpoint/2010/main" val="355320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BDA8C3-BCDC-5A1A-A441-A4C9F5CE232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C4332FC-B2E9-12B8-3946-AD38DD62C29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33067EB-7398-A4D9-5525-77933FD0DC64}"/>
              </a:ext>
            </a:extLst>
          </p:cNvPr>
          <p:cNvSpPr>
            <a:spLocks noGrp="1"/>
          </p:cNvSpPr>
          <p:nvPr>
            <p:ph type="dt" sz="half" idx="10"/>
          </p:nvPr>
        </p:nvSpPr>
        <p:spPr/>
        <p:txBody>
          <a:bodyPr/>
          <a:lstStyle/>
          <a:p>
            <a:fld id="{63FC846D-80C1-4BAE-803C-016560EDE58B}" type="datetimeFigureOut">
              <a:rPr lang="ko-KR" altLang="en-US" smtClean="0"/>
              <a:t>2025-06-23</a:t>
            </a:fld>
            <a:endParaRPr lang="ko-KR" altLang="en-US"/>
          </a:p>
        </p:txBody>
      </p:sp>
      <p:sp>
        <p:nvSpPr>
          <p:cNvPr id="5" name="바닥글 개체 틀 4">
            <a:extLst>
              <a:ext uri="{FF2B5EF4-FFF2-40B4-BE49-F238E27FC236}">
                <a16:creationId xmlns:a16="http://schemas.microsoft.com/office/drawing/2014/main" id="{BA61A420-DA07-B823-17EB-7629345321E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FA2EE4F-EEE0-97A5-280F-3B67096BB6F2}"/>
              </a:ext>
            </a:extLst>
          </p:cNvPr>
          <p:cNvSpPr>
            <a:spLocks noGrp="1"/>
          </p:cNvSpPr>
          <p:nvPr>
            <p:ph type="sldNum" sz="quarter" idx="12"/>
          </p:nvPr>
        </p:nvSpPr>
        <p:spPr/>
        <p:txBody>
          <a:bodyPr/>
          <a:lstStyle/>
          <a:p>
            <a:fld id="{CFC3C161-A9C2-4AC8-B337-C19D1228B82B}" type="slidenum">
              <a:rPr lang="ko-KR" altLang="en-US" smtClean="0"/>
              <a:t>‹#›</a:t>
            </a:fld>
            <a:endParaRPr lang="ko-KR" altLang="en-US"/>
          </a:p>
        </p:txBody>
      </p:sp>
    </p:spTree>
    <p:extLst>
      <p:ext uri="{BB962C8B-B14F-4D97-AF65-F5344CB8AC3E}">
        <p14:creationId xmlns:p14="http://schemas.microsoft.com/office/powerpoint/2010/main" val="74501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6F0FF67-7C0D-A6FF-409D-45A0C3EC198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8643A4AA-3556-7BCC-3D9C-185D3E987D3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D892CB6-C2D9-D48F-01FD-7A8FC9319AF8}"/>
              </a:ext>
            </a:extLst>
          </p:cNvPr>
          <p:cNvSpPr>
            <a:spLocks noGrp="1"/>
          </p:cNvSpPr>
          <p:nvPr>
            <p:ph type="dt" sz="half" idx="10"/>
          </p:nvPr>
        </p:nvSpPr>
        <p:spPr/>
        <p:txBody>
          <a:bodyPr/>
          <a:lstStyle/>
          <a:p>
            <a:fld id="{63FC846D-80C1-4BAE-803C-016560EDE58B}" type="datetimeFigureOut">
              <a:rPr lang="ko-KR" altLang="en-US" smtClean="0"/>
              <a:t>2025-06-23</a:t>
            </a:fld>
            <a:endParaRPr lang="ko-KR" altLang="en-US"/>
          </a:p>
        </p:txBody>
      </p:sp>
      <p:sp>
        <p:nvSpPr>
          <p:cNvPr id="5" name="바닥글 개체 틀 4">
            <a:extLst>
              <a:ext uri="{FF2B5EF4-FFF2-40B4-BE49-F238E27FC236}">
                <a16:creationId xmlns:a16="http://schemas.microsoft.com/office/drawing/2014/main" id="{187D0172-7D51-C8BF-19E6-280787A0DD2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5C1D845-6273-262F-E343-5142CB487CF8}"/>
              </a:ext>
            </a:extLst>
          </p:cNvPr>
          <p:cNvSpPr>
            <a:spLocks noGrp="1"/>
          </p:cNvSpPr>
          <p:nvPr>
            <p:ph type="sldNum" sz="quarter" idx="12"/>
          </p:nvPr>
        </p:nvSpPr>
        <p:spPr/>
        <p:txBody>
          <a:bodyPr/>
          <a:lstStyle/>
          <a:p>
            <a:fld id="{CFC3C161-A9C2-4AC8-B337-C19D1228B82B}" type="slidenum">
              <a:rPr lang="ko-KR" altLang="en-US" smtClean="0"/>
              <a:t>‹#›</a:t>
            </a:fld>
            <a:endParaRPr lang="ko-KR" altLang="en-US"/>
          </a:p>
        </p:txBody>
      </p:sp>
    </p:spTree>
    <p:extLst>
      <p:ext uri="{BB962C8B-B14F-4D97-AF65-F5344CB8AC3E}">
        <p14:creationId xmlns:p14="http://schemas.microsoft.com/office/powerpoint/2010/main" val="317875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2B01CF-8C85-ADAD-9AE9-E125E4BD469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7ADF3FD-62BC-CC2C-3459-4E0429A9744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CC28A4D-9813-61F1-4CA9-3F1D715AEF81}"/>
              </a:ext>
            </a:extLst>
          </p:cNvPr>
          <p:cNvSpPr>
            <a:spLocks noGrp="1"/>
          </p:cNvSpPr>
          <p:nvPr>
            <p:ph type="dt" sz="half" idx="10"/>
          </p:nvPr>
        </p:nvSpPr>
        <p:spPr/>
        <p:txBody>
          <a:bodyPr/>
          <a:lstStyle/>
          <a:p>
            <a:fld id="{63FC846D-80C1-4BAE-803C-016560EDE58B}" type="datetimeFigureOut">
              <a:rPr lang="ko-KR" altLang="en-US" smtClean="0"/>
              <a:t>2025-06-23</a:t>
            </a:fld>
            <a:endParaRPr lang="ko-KR" altLang="en-US"/>
          </a:p>
        </p:txBody>
      </p:sp>
      <p:sp>
        <p:nvSpPr>
          <p:cNvPr id="5" name="바닥글 개체 틀 4">
            <a:extLst>
              <a:ext uri="{FF2B5EF4-FFF2-40B4-BE49-F238E27FC236}">
                <a16:creationId xmlns:a16="http://schemas.microsoft.com/office/drawing/2014/main" id="{B27106DE-1D55-9943-EFFD-04BF1DF6673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62028C-B18E-D33F-8128-E6B2241E2491}"/>
              </a:ext>
            </a:extLst>
          </p:cNvPr>
          <p:cNvSpPr>
            <a:spLocks noGrp="1"/>
          </p:cNvSpPr>
          <p:nvPr>
            <p:ph type="sldNum" sz="quarter" idx="12"/>
          </p:nvPr>
        </p:nvSpPr>
        <p:spPr/>
        <p:txBody>
          <a:bodyPr/>
          <a:lstStyle/>
          <a:p>
            <a:fld id="{CFC3C161-A9C2-4AC8-B337-C19D1228B82B}" type="slidenum">
              <a:rPr lang="ko-KR" altLang="en-US" smtClean="0"/>
              <a:t>‹#›</a:t>
            </a:fld>
            <a:endParaRPr lang="ko-KR" altLang="en-US"/>
          </a:p>
        </p:txBody>
      </p:sp>
    </p:spTree>
    <p:extLst>
      <p:ext uri="{BB962C8B-B14F-4D97-AF65-F5344CB8AC3E}">
        <p14:creationId xmlns:p14="http://schemas.microsoft.com/office/powerpoint/2010/main" val="399369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2FDA39-7D34-CBFA-3A8C-C8E379F9A354}"/>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BE2D025-E9F2-5584-5D6A-92CE420F6D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579D309-AC2C-20EC-F8E0-46FEE8B50BD6}"/>
              </a:ext>
            </a:extLst>
          </p:cNvPr>
          <p:cNvSpPr>
            <a:spLocks noGrp="1"/>
          </p:cNvSpPr>
          <p:nvPr>
            <p:ph type="dt" sz="half" idx="10"/>
          </p:nvPr>
        </p:nvSpPr>
        <p:spPr/>
        <p:txBody>
          <a:bodyPr/>
          <a:lstStyle/>
          <a:p>
            <a:fld id="{63FC846D-80C1-4BAE-803C-016560EDE58B}" type="datetimeFigureOut">
              <a:rPr lang="ko-KR" altLang="en-US" smtClean="0"/>
              <a:t>2025-06-23</a:t>
            </a:fld>
            <a:endParaRPr lang="ko-KR" altLang="en-US"/>
          </a:p>
        </p:txBody>
      </p:sp>
      <p:sp>
        <p:nvSpPr>
          <p:cNvPr id="5" name="바닥글 개체 틀 4">
            <a:extLst>
              <a:ext uri="{FF2B5EF4-FFF2-40B4-BE49-F238E27FC236}">
                <a16:creationId xmlns:a16="http://schemas.microsoft.com/office/drawing/2014/main" id="{A437891E-DBB8-7134-1763-500F9DD2BC1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6CD4F70-2ECD-4264-0B75-8866C0850893}"/>
              </a:ext>
            </a:extLst>
          </p:cNvPr>
          <p:cNvSpPr>
            <a:spLocks noGrp="1"/>
          </p:cNvSpPr>
          <p:nvPr>
            <p:ph type="sldNum" sz="quarter" idx="12"/>
          </p:nvPr>
        </p:nvSpPr>
        <p:spPr/>
        <p:txBody>
          <a:bodyPr/>
          <a:lstStyle/>
          <a:p>
            <a:fld id="{CFC3C161-A9C2-4AC8-B337-C19D1228B82B}" type="slidenum">
              <a:rPr lang="ko-KR" altLang="en-US" smtClean="0"/>
              <a:t>‹#›</a:t>
            </a:fld>
            <a:endParaRPr lang="ko-KR" altLang="en-US"/>
          </a:p>
        </p:txBody>
      </p:sp>
    </p:spTree>
    <p:extLst>
      <p:ext uri="{BB962C8B-B14F-4D97-AF65-F5344CB8AC3E}">
        <p14:creationId xmlns:p14="http://schemas.microsoft.com/office/powerpoint/2010/main" val="336022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980B93-552A-8286-3941-A0CC76EF5E4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AF0818F-67BF-BA26-2D57-1C1A188EEEE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64E98A-6ACC-341B-40E8-6C742409B5D3}"/>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E9450ECB-5CAF-7498-5322-CA85D78F046B}"/>
              </a:ext>
            </a:extLst>
          </p:cNvPr>
          <p:cNvSpPr>
            <a:spLocks noGrp="1"/>
          </p:cNvSpPr>
          <p:nvPr>
            <p:ph type="dt" sz="half" idx="10"/>
          </p:nvPr>
        </p:nvSpPr>
        <p:spPr/>
        <p:txBody>
          <a:bodyPr/>
          <a:lstStyle/>
          <a:p>
            <a:fld id="{63FC846D-80C1-4BAE-803C-016560EDE58B}" type="datetimeFigureOut">
              <a:rPr lang="ko-KR" altLang="en-US" smtClean="0"/>
              <a:t>2025-06-23</a:t>
            </a:fld>
            <a:endParaRPr lang="ko-KR" altLang="en-US"/>
          </a:p>
        </p:txBody>
      </p:sp>
      <p:sp>
        <p:nvSpPr>
          <p:cNvPr id="6" name="바닥글 개체 틀 5">
            <a:extLst>
              <a:ext uri="{FF2B5EF4-FFF2-40B4-BE49-F238E27FC236}">
                <a16:creationId xmlns:a16="http://schemas.microsoft.com/office/drawing/2014/main" id="{692FA10D-B33F-8E90-C298-E7DF82790D8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42EC6F0-DAD3-FB12-55CF-E0331B55B97D}"/>
              </a:ext>
            </a:extLst>
          </p:cNvPr>
          <p:cNvSpPr>
            <a:spLocks noGrp="1"/>
          </p:cNvSpPr>
          <p:nvPr>
            <p:ph type="sldNum" sz="quarter" idx="12"/>
          </p:nvPr>
        </p:nvSpPr>
        <p:spPr/>
        <p:txBody>
          <a:bodyPr/>
          <a:lstStyle/>
          <a:p>
            <a:fld id="{CFC3C161-A9C2-4AC8-B337-C19D1228B82B}" type="slidenum">
              <a:rPr lang="ko-KR" altLang="en-US" smtClean="0"/>
              <a:t>‹#›</a:t>
            </a:fld>
            <a:endParaRPr lang="ko-KR" altLang="en-US"/>
          </a:p>
        </p:txBody>
      </p:sp>
    </p:spTree>
    <p:extLst>
      <p:ext uri="{BB962C8B-B14F-4D97-AF65-F5344CB8AC3E}">
        <p14:creationId xmlns:p14="http://schemas.microsoft.com/office/powerpoint/2010/main" val="2171192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B3E796-B94C-E29E-8A9E-AA524046296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7BDC2B4-1392-E269-F585-499D195C8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2DA9EF75-45F3-FF89-0E09-6564FB6157C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3C45C312-044E-B485-A465-C42034F92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6D44F10-675F-486B-E941-E06EF9042FF8}"/>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7EB286-0B72-888F-D121-F1EAD4E9C984}"/>
              </a:ext>
            </a:extLst>
          </p:cNvPr>
          <p:cNvSpPr>
            <a:spLocks noGrp="1"/>
          </p:cNvSpPr>
          <p:nvPr>
            <p:ph type="dt" sz="half" idx="10"/>
          </p:nvPr>
        </p:nvSpPr>
        <p:spPr/>
        <p:txBody>
          <a:bodyPr/>
          <a:lstStyle/>
          <a:p>
            <a:fld id="{63FC846D-80C1-4BAE-803C-016560EDE58B}" type="datetimeFigureOut">
              <a:rPr lang="ko-KR" altLang="en-US" smtClean="0"/>
              <a:t>2025-06-23</a:t>
            </a:fld>
            <a:endParaRPr lang="ko-KR" altLang="en-US"/>
          </a:p>
        </p:txBody>
      </p:sp>
      <p:sp>
        <p:nvSpPr>
          <p:cNvPr id="8" name="바닥글 개체 틀 7">
            <a:extLst>
              <a:ext uri="{FF2B5EF4-FFF2-40B4-BE49-F238E27FC236}">
                <a16:creationId xmlns:a16="http://schemas.microsoft.com/office/drawing/2014/main" id="{D9F0102B-6C0B-7387-E188-A0B70A642A58}"/>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B7F1DBB-3C5D-81D7-1B94-F4E6AE916776}"/>
              </a:ext>
            </a:extLst>
          </p:cNvPr>
          <p:cNvSpPr>
            <a:spLocks noGrp="1"/>
          </p:cNvSpPr>
          <p:nvPr>
            <p:ph type="sldNum" sz="quarter" idx="12"/>
          </p:nvPr>
        </p:nvSpPr>
        <p:spPr/>
        <p:txBody>
          <a:bodyPr/>
          <a:lstStyle/>
          <a:p>
            <a:fld id="{CFC3C161-A9C2-4AC8-B337-C19D1228B82B}" type="slidenum">
              <a:rPr lang="ko-KR" altLang="en-US" smtClean="0"/>
              <a:t>‹#›</a:t>
            </a:fld>
            <a:endParaRPr lang="ko-KR" altLang="en-US"/>
          </a:p>
        </p:txBody>
      </p:sp>
    </p:spTree>
    <p:extLst>
      <p:ext uri="{BB962C8B-B14F-4D97-AF65-F5344CB8AC3E}">
        <p14:creationId xmlns:p14="http://schemas.microsoft.com/office/powerpoint/2010/main" val="2129756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FFD501-0484-0F8C-C2E0-446659E85E6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44E0DC0-001A-AF65-CC8D-CDCE27680365}"/>
              </a:ext>
            </a:extLst>
          </p:cNvPr>
          <p:cNvSpPr>
            <a:spLocks noGrp="1"/>
          </p:cNvSpPr>
          <p:nvPr>
            <p:ph type="dt" sz="half" idx="10"/>
          </p:nvPr>
        </p:nvSpPr>
        <p:spPr/>
        <p:txBody>
          <a:bodyPr/>
          <a:lstStyle/>
          <a:p>
            <a:fld id="{63FC846D-80C1-4BAE-803C-016560EDE58B}" type="datetimeFigureOut">
              <a:rPr lang="ko-KR" altLang="en-US" smtClean="0"/>
              <a:t>2025-06-23</a:t>
            </a:fld>
            <a:endParaRPr lang="ko-KR" altLang="en-US"/>
          </a:p>
        </p:txBody>
      </p:sp>
      <p:sp>
        <p:nvSpPr>
          <p:cNvPr id="4" name="바닥글 개체 틀 3">
            <a:extLst>
              <a:ext uri="{FF2B5EF4-FFF2-40B4-BE49-F238E27FC236}">
                <a16:creationId xmlns:a16="http://schemas.microsoft.com/office/drawing/2014/main" id="{44D71EB8-B7EB-0080-B107-CC659DC0E556}"/>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D4D52F8-9EBE-59EB-2E64-5D0A1A24BF2E}"/>
              </a:ext>
            </a:extLst>
          </p:cNvPr>
          <p:cNvSpPr>
            <a:spLocks noGrp="1"/>
          </p:cNvSpPr>
          <p:nvPr>
            <p:ph type="sldNum" sz="quarter" idx="12"/>
          </p:nvPr>
        </p:nvSpPr>
        <p:spPr/>
        <p:txBody>
          <a:bodyPr/>
          <a:lstStyle/>
          <a:p>
            <a:fld id="{CFC3C161-A9C2-4AC8-B337-C19D1228B82B}" type="slidenum">
              <a:rPr lang="ko-KR" altLang="en-US" smtClean="0"/>
              <a:t>‹#›</a:t>
            </a:fld>
            <a:endParaRPr lang="ko-KR" altLang="en-US"/>
          </a:p>
        </p:txBody>
      </p:sp>
    </p:spTree>
    <p:extLst>
      <p:ext uri="{BB962C8B-B14F-4D97-AF65-F5344CB8AC3E}">
        <p14:creationId xmlns:p14="http://schemas.microsoft.com/office/powerpoint/2010/main" val="107225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1AEA292-8F89-D88D-275D-0D362C345955}"/>
              </a:ext>
            </a:extLst>
          </p:cNvPr>
          <p:cNvSpPr>
            <a:spLocks noGrp="1"/>
          </p:cNvSpPr>
          <p:nvPr>
            <p:ph type="dt" sz="half" idx="10"/>
          </p:nvPr>
        </p:nvSpPr>
        <p:spPr/>
        <p:txBody>
          <a:bodyPr/>
          <a:lstStyle/>
          <a:p>
            <a:fld id="{63FC846D-80C1-4BAE-803C-016560EDE58B}" type="datetimeFigureOut">
              <a:rPr lang="ko-KR" altLang="en-US" smtClean="0"/>
              <a:t>2025-06-23</a:t>
            </a:fld>
            <a:endParaRPr lang="ko-KR" altLang="en-US"/>
          </a:p>
        </p:txBody>
      </p:sp>
      <p:sp>
        <p:nvSpPr>
          <p:cNvPr id="3" name="바닥글 개체 틀 2">
            <a:extLst>
              <a:ext uri="{FF2B5EF4-FFF2-40B4-BE49-F238E27FC236}">
                <a16:creationId xmlns:a16="http://schemas.microsoft.com/office/drawing/2014/main" id="{E410E053-957D-8422-96BF-6356E768EDF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2F9B7F12-E6C6-CC39-A3B8-7254CE1E26C8}"/>
              </a:ext>
            </a:extLst>
          </p:cNvPr>
          <p:cNvSpPr>
            <a:spLocks noGrp="1"/>
          </p:cNvSpPr>
          <p:nvPr>
            <p:ph type="sldNum" sz="quarter" idx="12"/>
          </p:nvPr>
        </p:nvSpPr>
        <p:spPr/>
        <p:txBody>
          <a:bodyPr/>
          <a:lstStyle/>
          <a:p>
            <a:fld id="{CFC3C161-A9C2-4AC8-B337-C19D1228B82B}" type="slidenum">
              <a:rPr lang="ko-KR" altLang="en-US" smtClean="0"/>
              <a:t>‹#›</a:t>
            </a:fld>
            <a:endParaRPr lang="ko-KR" altLang="en-US"/>
          </a:p>
        </p:txBody>
      </p:sp>
    </p:spTree>
    <p:extLst>
      <p:ext uri="{BB962C8B-B14F-4D97-AF65-F5344CB8AC3E}">
        <p14:creationId xmlns:p14="http://schemas.microsoft.com/office/powerpoint/2010/main" val="1497345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859C52-2CCD-A5AF-F4FA-4C8F27603C5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8A9E21C2-FB5F-2A8C-AEF8-EEA67E0AE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45D09C0-7718-CE3D-BE00-4DB6D645E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2951EFD-B8DA-46FD-62FD-5C4981822495}"/>
              </a:ext>
            </a:extLst>
          </p:cNvPr>
          <p:cNvSpPr>
            <a:spLocks noGrp="1"/>
          </p:cNvSpPr>
          <p:nvPr>
            <p:ph type="dt" sz="half" idx="10"/>
          </p:nvPr>
        </p:nvSpPr>
        <p:spPr/>
        <p:txBody>
          <a:bodyPr/>
          <a:lstStyle/>
          <a:p>
            <a:fld id="{63FC846D-80C1-4BAE-803C-016560EDE58B}" type="datetimeFigureOut">
              <a:rPr lang="ko-KR" altLang="en-US" smtClean="0"/>
              <a:t>2025-06-23</a:t>
            </a:fld>
            <a:endParaRPr lang="ko-KR" altLang="en-US"/>
          </a:p>
        </p:txBody>
      </p:sp>
      <p:sp>
        <p:nvSpPr>
          <p:cNvPr id="6" name="바닥글 개체 틀 5">
            <a:extLst>
              <a:ext uri="{FF2B5EF4-FFF2-40B4-BE49-F238E27FC236}">
                <a16:creationId xmlns:a16="http://schemas.microsoft.com/office/drawing/2014/main" id="{6C8BED9F-C56B-BD86-75ED-636CCD4AB12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DA35BDD-D284-52B6-4C1A-EED7555B6AB9}"/>
              </a:ext>
            </a:extLst>
          </p:cNvPr>
          <p:cNvSpPr>
            <a:spLocks noGrp="1"/>
          </p:cNvSpPr>
          <p:nvPr>
            <p:ph type="sldNum" sz="quarter" idx="12"/>
          </p:nvPr>
        </p:nvSpPr>
        <p:spPr/>
        <p:txBody>
          <a:bodyPr/>
          <a:lstStyle/>
          <a:p>
            <a:fld id="{CFC3C161-A9C2-4AC8-B337-C19D1228B82B}" type="slidenum">
              <a:rPr lang="ko-KR" altLang="en-US" smtClean="0"/>
              <a:t>‹#›</a:t>
            </a:fld>
            <a:endParaRPr lang="ko-KR" altLang="en-US"/>
          </a:p>
        </p:txBody>
      </p:sp>
    </p:spTree>
    <p:extLst>
      <p:ext uri="{BB962C8B-B14F-4D97-AF65-F5344CB8AC3E}">
        <p14:creationId xmlns:p14="http://schemas.microsoft.com/office/powerpoint/2010/main" val="3674754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C304C6-DD2D-5938-DD6F-8E548C30422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0F10D8F-95D1-492B-B889-05EDE989F7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5E8E1D7-5C7A-C7D3-E40C-78D717C1C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9EE8155-E093-3D7D-8525-525C38396773}"/>
              </a:ext>
            </a:extLst>
          </p:cNvPr>
          <p:cNvSpPr>
            <a:spLocks noGrp="1"/>
          </p:cNvSpPr>
          <p:nvPr>
            <p:ph type="dt" sz="half" idx="10"/>
          </p:nvPr>
        </p:nvSpPr>
        <p:spPr/>
        <p:txBody>
          <a:bodyPr/>
          <a:lstStyle/>
          <a:p>
            <a:fld id="{63FC846D-80C1-4BAE-803C-016560EDE58B}" type="datetimeFigureOut">
              <a:rPr lang="ko-KR" altLang="en-US" smtClean="0"/>
              <a:t>2025-06-23</a:t>
            </a:fld>
            <a:endParaRPr lang="ko-KR" altLang="en-US"/>
          </a:p>
        </p:txBody>
      </p:sp>
      <p:sp>
        <p:nvSpPr>
          <p:cNvPr id="6" name="바닥글 개체 틀 5">
            <a:extLst>
              <a:ext uri="{FF2B5EF4-FFF2-40B4-BE49-F238E27FC236}">
                <a16:creationId xmlns:a16="http://schemas.microsoft.com/office/drawing/2014/main" id="{041FD1BB-9CCD-9FE0-B847-1F14C6A6376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C905DB-B372-815A-A419-A62E6B1DEEB7}"/>
              </a:ext>
            </a:extLst>
          </p:cNvPr>
          <p:cNvSpPr>
            <a:spLocks noGrp="1"/>
          </p:cNvSpPr>
          <p:nvPr>
            <p:ph type="sldNum" sz="quarter" idx="12"/>
          </p:nvPr>
        </p:nvSpPr>
        <p:spPr/>
        <p:txBody>
          <a:bodyPr/>
          <a:lstStyle/>
          <a:p>
            <a:fld id="{CFC3C161-A9C2-4AC8-B337-C19D1228B82B}" type="slidenum">
              <a:rPr lang="ko-KR" altLang="en-US" smtClean="0"/>
              <a:t>‹#›</a:t>
            </a:fld>
            <a:endParaRPr lang="ko-KR" altLang="en-US"/>
          </a:p>
        </p:txBody>
      </p:sp>
    </p:spTree>
    <p:extLst>
      <p:ext uri="{BB962C8B-B14F-4D97-AF65-F5344CB8AC3E}">
        <p14:creationId xmlns:p14="http://schemas.microsoft.com/office/powerpoint/2010/main" val="3374202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E96E0A5-91F7-5081-E9F3-9275DCADA0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EBBF84AB-159C-B87F-9FFA-5F054D1702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F0C24B35-62A5-6F70-0233-125A0C6FB8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현대하모니 M" panose="02020603020101020101" pitchFamily="18" charset="-127"/>
                <a:ea typeface="현대하모니 M" panose="02020603020101020101" pitchFamily="18" charset="-127"/>
              </a:defRPr>
            </a:lvl1pPr>
          </a:lstStyle>
          <a:p>
            <a:fld id="{63FC846D-80C1-4BAE-803C-016560EDE58B}" type="datetimeFigureOut">
              <a:rPr lang="ko-KR" altLang="en-US" smtClean="0"/>
              <a:pPr/>
              <a:t>2025-06-23</a:t>
            </a:fld>
            <a:endParaRPr lang="ko-KR" altLang="en-US" dirty="0"/>
          </a:p>
        </p:txBody>
      </p:sp>
      <p:sp>
        <p:nvSpPr>
          <p:cNvPr id="5" name="바닥글 개체 틀 4">
            <a:extLst>
              <a:ext uri="{FF2B5EF4-FFF2-40B4-BE49-F238E27FC236}">
                <a16:creationId xmlns:a16="http://schemas.microsoft.com/office/drawing/2014/main" id="{495EF164-02B6-CFA5-15AE-CAA18E9C08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현대하모니 M" panose="02020603020101020101" pitchFamily="18" charset="-127"/>
                <a:ea typeface="현대하모니 M" panose="02020603020101020101" pitchFamily="18" charset="-127"/>
              </a:defRPr>
            </a:lvl1pPr>
          </a:lstStyle>
          <a:p>
            <a:endParaRPr lang="ko-KR" altLang="en-US" dirty="0"/>
          </a:p>
        </p:txBody>
      </p:sp>
      <p:sp>
        <p:nvSpPr>
          <p:cNvPr id="6" name="슬라이드 번호 개체 틀 5">
            <a:extLst>
              <a:ext uri="{FF2B5EF4-FFF2-40B4-BE49-F238E27FC236}">
                <a16:creationId xmlns:a16="http://schemas.microsoft.com/office/drawing/2014/main" id="{0181DCEC-A27B-ED1A-8F8E-6903EA6D26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현대하모니 M" panose="02020603020101020101" pitchFamily="18" charset="-127"/>
                <a:ea typeface="현대하모니 M" panose="02020603020101020101" pitchFamily="18" charset="-127"/>
              </a:defRPr>
            </a:lvl1pPr>
          </a:lstStyle>
          <a:p>
            <a:fld id="{CFC3C161-A9C2-4AC8-B337-C19D1228B82B}" type="slidenum">
              <a:rPr lang="ko-KR" altLang="en-US" smtClean="0"/>
              <a:pPr/>
              <a:t>‹#›</a:t>
            </a:fld>
            <a:endParaRPr lang="ko-KR" altLang="en-US" dirty="0"/>
          </a:p>
        </p:txBody>
      </p:sp>
    </p:spTree>
    <p:extLst>
      <p:ext uri="{BB962C8B-B14F-4D97-AF65-F5344CB8AC3E}">
        <p14:creationId xmlns:p14="http://schemas.microsoft.com/office/powerpoint/2010/main" val="162122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현대하모니 M" panose="02020603020101020101" pitchFamily="18" charset="-127"/>
          <a:ea typeface="현대하모니 M" panose="02020603020101020101" pitchFamily="18"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현대하모니 M" panose="02020603020101020101" pitchFamily="18" charset="-127"/>
          <a:ea typeface="현대하모니 M" panose="02020603020101020101" pitchFamily="18"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현대하모니 M" panose="02020603020101020101" pitchFamily="18" charset="-127"/>
          <a:ea typeface="현대하모니 M" panose="02020603020101020101" pitchFamily="18"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현대하모니 M" panose="02020603020101020101" pitchFamily="18" charset="-127"/>
          <a:ea typeface="현대하모니 M" panose="02020603020101020101" pitchFamily="18"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현대하모니 M" panose="02020603020101020101" pitchFamily="18" charset="-127"/>
          <a:ea typeface="현대하모니 M" panose="02020603020101020101" pitchFamily="18"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현대하모니 M" panose="02020603020101020101" pitchFamily="18" charset="-127"/>
          <a:ea typeface="현대하모니 M" panose="0202060302010102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2.mp4"/><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E68D7DB6-D3A0-A846-6E5A-FB8124A6CD99}"/>
              </a:ext>
            </a:extLst>
          </p:cNvPr>
          <p:cNvSpPr>
            <a:spLocks noGrp="1"/>
          </p:cNvSpPr>
          <p:nvPr>
            <p:ph type="subTitle" idx="1"/>
          </p:nvPr>
        </p:nvSpPr>
        <p:spPr>
          <a:xfrm>
            <a:off x="1530927" y="4071087"/>
            <a:ext cx="9144000" cy="2261467"/>
          </a:xfrm>
        </p:spPr>
        <p:txBody>
          <a:bodyPr>
            <a:normAutofit/>
          </a:bodyPr>
          <a:lstStyle/>
          <a:p>
            <a:pPr marL="0" indent="0" algn="ctr">
              <a:lnSpc>
                <a:spcPct val="150000"/>
              </a:lnSpc>
              <a:buNone/>
            </a:pPr>
            <a:r>
              <a:rPr lang="en-US" altLang="ko-KR" sz="1400" dirty="0">
                <a:cs typeface="Times New Roman" panose="02020603050405020304" pitchFamily="18" charset="0"/>
              </a:rPr>
              <a:t>School of Mechanical and Control Engineering</a:t>
            </a:r>
            <a:br>
              <a:rPr lang="en-US" altLang="ko-KR" sz="1400" dirty="0">
                <a:cs typeface="Times New Roman" panose="02020603050405020304" pitchFamily="18" charset="0"/>
              </a:rPr>
            </a:br>
            <a:r>
              <a:rPr lang="en-US" altLang="ko-KR" sz="1400" dirty="0">
                <a:cs typeface="Times New Roman" panose="02020603050405020304" pitchFamily="18" charset="0"/>
              </a:rPr>
              <a:t>Prof. </a:t>
            </a:r>
            <a:r>
              <a:rPr lang="en-US" altLang="ko-KR" sz="1400" dirty="0" err="1">
                <a:cs typeface="Times New Roman" panose="02020603050405020304" pitchFamily="18" charset="0"/>
              </a:rPr>
              <a:t>YoungKeun</a:t>
            </a:r>
            <a:r>
              <a:rPr lang="en-US" altLang="ko-KR" sz="1400" dirty="0">
                <a:cs typeface="Times New Roman" panose="02020603050405020304" pitchFamily="18" charset="0"/>
              </a:rPr>
              <a:t>-Kim</a:t>
            </a:r>
          </a:p>
          <a:p>
            <a:pPr marL="0" indent="0" algn="ctr">
              <a:lnSpc>
                <a:spcPct val="150000"/>
              </a:lnSpc>
              <a:buNone/>
            </a:pPr>
            <a:br>
              <a:rPr lang="en-US" altLang="ko-KR" sz="1400" dirty="0">
                <a:cs typeface="Times New Roman" panose="02020603050405020304" pitchFamily="18" charset="0"/>
              </a:rPr>
            </a:br>
            <a:r>
              <a:rPr lang="en-US" altLang="ko-KR" sz="1400" dirty="0">
                <a:cs typeface="Times New Roman" panose="02020603050405020304" pitchFamily="18" charset="0"/>
              </a:rPr>
              <a:t>22000355 </a:t>
            </a:r>
            <a:r>
              <a:rPr lang="en-US" altLang="ko-KR" sz="1400" dirty="0" err="1">
                <a:cs typeface="Times New Roman" panose="02020603050405020304" pitchFamily="18" charset="0"/>
              </a:rPr>
              <a:t>HyeonGyu</a:t>
            </a:r>
            <a:r>
              <a:rPr lang="en-US" altLang="ko-KR" sz="1400" dirty="0">
                <a:cs typeface="Times New Roman" panose="02020603050405020304" pitchFamily="18" charset="0"/>
              </a:rPr>
              <a:t>-Seo 22200757 Joungbin Choi</a:t>
            </a:r>
          </a:p>
          <a:p>
            <a:pPr>
              <a:lnSpc>
                <a:spcPct val="150000"/>
              </a:lnSpc>
            </a:pPr>
            <a:r>
              <a:rPr lang="ko-KR" altLang="en-US" sz="2000" dirty="0">
                <a:solidFill>
                  <a:schemeClr val="accent1">
                    <a:lumMod val="75000"/>
                  </a:schemeClr>
                </a:solidFill>
                <a:cs typeface="Times New Roman" panose="02020603050405020304" pitchFamily="18" charset="0"/>
              </a:rPr>
              <a:t>한동대학교</a:t>
            </a:r>
            <a:endParaRPr lang="en-US" altLang="ko-KR" sz="2000" dirty="0">
              <a:solidFill>
                <a:schemeClr val="accent1">
                  <a:lumMod val="75000"/>
                </a:schemeClr>
              </a:solidFill>
              <a:cs typeface="Times New Roman" panose="02020603050405020304" pitchFamily="18" charset="0"/>
            </a:endParaRPr>
          </a:p>
          <a:p>
            <a:pPr marL="0" indent="0" algn="ctr">
              <a:lnSpc>
                <a:spcPct val="150000"/>
              </a:lnSpc>
              <a:buNone/>
            </a:pPr>
            <a:endParaRPr lang="en-US" altLang="ko-KR" sz="2000" dirty="0">
              <a:cs typeface="Times New Roman" panose="02020603050405020304" pitchFamily="18" charset="0"/>
            </a:endParaRPr>
          </a:p>
          <a:p>
            <a:pPr marL="0" indent="0" algn="ctr">
              <a:lnSpc>
                <a:spcPct val="150000"/>
              </a:lnSpc>
              <a:buNone/>
            </a:pPr>
            <a:endParaRPr lang="ko-KR" altLang="en-US" sz="2000" dirty="0">
              <a:cs typeface="Times New Roman" panose="02020603050405020304" pitchFamily="18" charset="0"/>
            </a:endParaRPr>
          </a:p>
        </p:txBody>
      </p:sp>
      <p:sp>
        <p:nvSpPr>
          <p:cNvPr id="5" name="직사각형 4">
            <a:extLst>
              <a:ext uri="{FF2B5EF4-FFF2-40B4-BE49-F238E27FC236}">
                <a16:creationId xmlns:a16="http://schemas.microsoft.com/office/drawing/2014/main" id="{C8AC99E1-A833-90B7-29CD-2F30F82C1BBB}"/>
              </a:ext>
            </a:extLst>
          </p:cNvPr>
          <p:cNvSpPr/>
          <p:nvPr/>
        </p:nvSpPr>
        <p:spPr>
          <a:xfrm>
            <a:off x="6927" y="0"/>
            <a:ext cx="12192000" cy="532563"/>
          </a:xfrm>
          <a:prstGeom prst="rect">
            <a:avLst/>
          </a:prstGeom>
          <a:gradFill>
            <a:gsLst>
              <a:gs pos="20000">
                <a:schemeClr val="accent5">
                  <a:lumMod val="75000"/>
                </a:schemeClr>
              </a:gs>
              <a:gs pos="100000">
                <a:srgbClr val="609AD0"/>
              </a:gs>
              <a:gs pos="0">
                <a:schemeClr val="accent1">
                  <a:lumMod val="60000"/>
                  <a:lumOff val="40000"/>
                </a:schemeClr>
              </a:gs>
              <a:gs pos="100000">
                <a:schemeClr val="accent1">
                  <a:lumMod val="20000"/>
                  <a:lumOff val="80000"/>
                </a:schemeClr>
              </a:gs>
              <a:gs pos="98000">
                <a:schemeClr val="accent5">
                  <a:lumMod val="75000"/>
                </a:schemeClr>
              </a:gs>
            </a:gsLst>
            <a:lin ang="16200000" scaled="1"/>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dirty="0">
              <a:latin typeface="현대하모니 M" panose="02020603020101020101" pitchFamily="18" charset="-127"/>
              <a:ea typeface="현대하모니 M" panose="02020603020101020101" pitchFamily="18" charset="-127"/>
            </a:endParaRPr>
          </a:p>
        </p:txBody>
      </p:sp>
      <p:sp>
        <p:nvSpPr>
          <p:cNvPr id="6" name="직사각형 5">
            <a:extLst>
              <a:ext uri="{FF2B5EF4-FFF2-40B4-BE49-F238E27FC236}">
                <a16:creationId xmlns:a16="http://schemas.microsoft.com/office/drawing/2014/main" id="{C6EE13AA-9918-C01B-A2CF-C989192D9F8E}"/>
              </a:ext>
            </a:extLst>
          </p:cNvPr>
          <p:cNvSpPr/>
          <p:nvPr/>
        </p:nvSpPr>
        <p:spPr>
          <a:xfrm>
            <a:off x="1237129" y="2931345"/>
            <a:ext cx="9959789" cy="4571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75000"/>
                </a:schemeClr>
              </a:solidFill>
              <a:latin typeface="현대하모니 M" panose="02020603020101020101" pitchFamily="18" charset="-127"/>
              <a:ea typeface="현대하모니 M" panose="02020603020101020101" pitchFamily="18" charset="-127"/>
              <a:cs typeface="Times New Roman" panose="02020603050405020304" pitchFamily="18" charset="0"/>
            </a:endParaRPr>
          </a:p>
        </p:txBody>
      </p:sp>
      <p:sp>
        <p:nvSpPr>
          <p:cNvPr id="7" name="내용 개체 틀 2">
            <a:extLst>
              <a:ext uri="{FF2B5EF4-FFF2-40B4-BE49-F238E27FC236}">
                <a16:creationId xmlns:a16="http://schemas.microsoft.com/office/drawing/2014/main" id="{7809ADFC-8B24-4DF2-A5A2-71B54B3EECE3}"/>
              </a:ext>
            </a:extLst>
          </p:cNvPr>
          <p:cNvSpPr txBox="1">
            <a:spLocks/>
          </p:cNvSpPr>
          <p:nvPr/>
        </p:nvSpPr>
        <p:spPr>
          <a:xfrm>
            <a:off x="838200" y="3154839"/>
            <a:ext cx="10515600" cy="1044271"/>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a:lnSpc>
                <a:spcPct val="150000"/>
              </a:lnSpc>
              <a:buFont typeface="Wingdings 2" pitchFamily="18" charset="2"/>
              <a:buNone/>
            </a:pPr>
            <a:r>
              <a:rPr lang="en-US" altLang="ko-KR" sz="2500" dirty="0">
                <a:latin typeface="현대하모니 M" panose="02020603020101020101" pitchFamily="18" charset="-127"/>
                <a:ea typeface="현대하모니 M" panose="02020603020101020101" pitchFamily="18" charset="-127"/>
                <a:cs typeface="Times New Roman" panose="02020603050405020304" pitchFamily="18" charset="0"/>
              </a:rPr>
              <a:t>25-1 DLIP Final Project Proposal</a:t>
            </a:r>
            <a:endParaRPr lang="ko-KR" altLang="en-US" sz="2500" dirty="0">
              <a:latin typeface="현대하모니 M" panose="02020603020101020101" pitchFamily="18" charset="-127"/>
              <a:ea typeface="현대하모니 M" panose="02020603020101020101" pitchFamily="18" charset="-127"/>
              <a:cs typeface="Times New Roman" panose="02020603050405020304" pitchFamily="18" charset="0"/>
            </a:endParaRPr>
          </a:p>
        </p:txBody>
      </p:sp>
      <p:sp>
        <p:nvSpPr>
          <p:cNvPr id="8" name="내용 개체 틀 2">
            <a:extLst>
              <a:ext uri="{FF2B5EF4-FFF2-40B4-BE49-F238E27FC236}">
                <a16:creationId xmlns:a16="http://schemas.microsoft.com/office/drawing/2014/main" id="{1B8763E9-F230-DA41-CD74-7A31644C566E}"/>
              </a:ext>
            </a:extLst>
          </p:cNvPr>
          <p:cNvSpPr txBox="1">
            <a:spLocks/>
          </p:cNvSpPr>
          <p:nvPr/>
        </p:nvSpPr>
        <p:spPr>
          <a:xfrm>
            <a:off x="1370580" y="2058403"/>
            <a:ext cx="9692885" cy="486844"/>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1"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a:lnSpc>
                <a:spcPct val="110000"/>
              </a:lnSpc>
              <a:buFont typeface="Wingdings 2" pitchFamily="18" charset="2"/>
              <a:buNone/>
            </a:pPr>
            <a:endParaRPr lang="ko-KR" altLang="en-US" sz="5000" dirty="0">
              <a:latin typeface="현대하모니 M" panose="02020603020101020101" pitchFamily="18" charset="-127"/>
              <a:ea typeface="현대하모니 M" panose="02020603020101020101" pitchFamily="18" charset="-127"/>
              <a:cs typeface="Times New Roman" panose="02020603050405020304" pitchFamily="18" charset="0"/>
            </a:endParaRPr>
          </a:p>
        </p:txBody>
      </p:sp>
      <p:sp>
        <p:nvSpPr>
          <p:cNvPr id="9" name="직사각형 8">
            <a:extLst>
              <a:ext uri="{FF2B5EF4-FFF2-40B4-BE49-F238E27FC236}">
                <a16:creationId xmlns:a16="http://schemas.microsoft.com/office/drawing/2014/main" id="{A5549ED8-D234-B10D-05A9-C02C7742B361}"/>
              </a:ext>
            </a:extLst>
          </p:cNvPr>
          <p:cNvSpPr/>
          <p:nvPr/>
        </p:nvSpPr>
        <p:spPr>
          <a:xfrm>
            <a:off x="0" y="6361295"/>
            <a:ext cx="12192000" cy="532563"/>
          </a:xfrm>
          <a:prstGeom prst="rect">
            <a:avLst/>
          </a:prstGeom>
          <a:gradFill flip="none" rotWithShape="1">
            <a:gsLst>
              <a:gs pos="79000">
                <a:schemeClr val="accent5">
                  <a:lumMod val="75000"/>
                </a:schemeClr>
              </a:gs>
              <a:gs pos="100000">
                <a:schemeClr val="accent1">
                  <a:lumMod val="20000"/>
                  <a:lumOff val="80000"/>
                </a:schemeClr>
              </a:gs>
              <a:gs pos="97000">
                <a:schemeClr val="accent1">
                  <a:lumMod val="75000"/>
                </a:schemeClr>
              </a:gs>
            </a:gsLst>
            <a:lin ang="1620000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dirty="0">
              <a:latin typeface="현대하모니 M" panose="02020603020101020101" pitchFamily="18" charset="-127"/>
              <a:ea typeface="현대하모니 M" panose="02020603020101020101" pitchFamily="18" charset="-127"/>
            </a:endParaRPr>
          </a:p>
        </p:txBody>
      </p:sp>
      <p:sp>
        <p:nvSpPr>
          <p:cNvPr id="3" name="TextBox 2">
            <a:extLst>
              <a:ext uri="{FF2B5EF4-FFF2-40B4-BE49-F238E27FC236}">
                <a16:creationId xmlns:a16="http://schemas.microsoft.com/office/drawing/2014/main" id="{00507EC2-597D-A45A-F82F-1573289A2C7C}"/>
              </a:ext>
            </a:extLst>
          </p:cNvPr>
          <p:cNvSpPr txBox="1"/>
          <p:nvPr/>
        </p:nvSpPr>
        <p:spPr>
          <a:xfrm>
            <a:off x="1407196" y="1519018"/>
            <a:ext cx="9789722" cy="1323439"/>
          </a:xfrm>
          <a:prstGeom prst="rect">
            <a:avLst/>
          </a:prstGeom>
          <a:noFill/>
        </p:spPr>
        <p:txBody>
          <a:bodyPr wrap="square">
            <a:spAutoFit/>
          </a:bodyPr>
          <a:lstStyle/>
          <a:p>
            <a:pPr algn="ctr"/>
            <a:r>
              <a:rPr lang="en-US" altLang="ko-KR" sz="4000" dirty="0">
                <a:latin typeface="현대하모니 M" panose="02020603020101020101" pitchFamily="18" charset="-127"/>
                <a:ea typeface="현대하모니 M" panose="02020603020101020101" pitchFamily="18" charset="-127"/>
                <a:cs typeface="Times New Roman" panose="02020603050405020304" pitchFamily="18" charset="0"/>
              </a:rPr>
              <a:t>Vibration Frequency Estimation via </a:t>
            </a:r>
          </a:p>
          <a:p>
            <a:pPr algn="ctr"/>
            <a:r>
              <a:rPr lang="en-US" altLang="ko-KR" sz="4000" dirty="0">
                <a:latin typeface="현대하모니 M" panose="02020603020101020101" pitchFamily="18" charset="-127"/>
                <a:ea typeface="현대하모니 M" panose="02020603020101020101" pitchFamily="18" charset="-127"/>
                <a:cs typeface="Times New Roman" panose="02020603050405020304" pitchFamily="18" charset="0"/>
              </a:rPr>
              <a:t>AI-Based Motion Magnification</a:t>
            </a:r>
            <a:endParaRPr lang="ko-KR" altLang="en-US" sz="4000" dirty="0">
              <a:latin typeface="현대하모니 M" panose="02020603020101020101" pitchFamily="18" charset="-127"/>
              <a:ea typeface="현대하모니 M" panose="02020603020101020101" pitchFamily="18" charset="-127"/>
              <a:cs typeface="Times New Roman" panose="02020603050405020304" pitchFamily="18" charset="0"/>
            </a:endParaRPr>
          </a:p>
        </p:txBody>
      </p:sp>
    </p:spTree>
    <p:extLst>
      <p:ext uri="{BB962C8B-B14F-4D97-AF65-F5344CB8AC3E}">
        <p14:creationId xmlns:p14="http://schemas.microsoft.com/office/powerpoint/2010/main" val="1889952182"/>
      </p:ext>
    </p:extLst>
  </p:cSld>
  <p:clrMapOvr>
    <a:masterClrMapping/>
  </p:clrMapOvr>
  <mc:AlternateContent xmlns:mc="http://schemas.openxmlformats.org/markup-compatibility/2006" xmlns:p14="http://schemas.microsoft.com/office/powerpoint/2010/main">
    <mc:Choice Requires="p14">
      <p:transition spd="slow" p14:dur="2000" advTm="17208"/>
    </mc:Choice>
    <mc:Fallback xmlns="">
      <p:transition spd="slow" advTm="1720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8755E-0528-4C23-3093-D6CF9A2CE530}"/>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554B49FF-76AF-DF44-1515-F6E96D393731}"/>
              </a:ext>
            </a:extLst>
          </p:cNvPr>
          <p:cNvSpPr>
            <a:spLocks noGrp="1"/>
          </p:cNvSpPr>
          <p:nvPr>
            <p:ph type="sldNum" sz="quarter" idx="12"/>
          </p:nvPr>
        </p:nvSpPr>
        <p:spPr/>
        <p:txBody>
          <a:bodyPr/>
          <a:lstStyle/>
          <a:p>
            <a:fld id="{AE31E8F2-D7DA-47AE-9DAA-01B65DE22032}" type="slidenum">
              <a:rPr lang="ko-KR" altLang="en-US" smtClean="0"/>
              <a:t>10</a:t>
            </a:fld>
            <a:endParaRPr lang="ko-KR" altLang="en-US"/>
          </a:p>
        </p:txBody>
      </p:sp>
      <p:sp>
        <p:nvSpPr>
          <p:cNvPr id="3" name="직사각형 2">
            <a:extLst>
              <a:ext uri="{FF2B5EF4-FFF2-40B4-BE49-F238E27FC236}">
                <a16:creationId xmlns:a16="http://schemas.microsoft.com/office/drawing/2014/main" id="{460D4261-53BA-4E94-13E2-6BFFC40BBD89}"/>
              </a:ext>
            </a:extLst>
          </p:cNvPr>
          <p:cNvSpPr/>
          <p:nvPr/>
        </p:nvSpPr>
        <p:spPr>
          <a:xfrm>
            <a:off x="545283" y="947147"/>
            <a:ext cx="10209402"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현대하모니 M" panose="02020603020101020101" pitchFamily="18" charset="-127"/>
              <a:ea typeface="현대하모니 M" panose="02020603020101020101" pitchFamily="18" charset="-127"/>
            </a:endParaRPr>
          </a:p>
        </p:txBody>
      </p:sp>
      <p:sp>
        <p:nvSpPr>
          <p:cNvPr id="10" name="제목 1">
            <a:extLst>
              <a:ext uri="{FF2B5EF4-FFF2-40B4-BE49-F238E27FC236}">
                <a16:creationId xmlns:a16="http://schemas.microsoft.com/office/drawing/2014/main" id="{1017638B-5105-6418-853B-A96616A1A5D5}"/>
              </a:ext>
            </a:extLst>
          </p:cNvPr>
          <p:cNvSpPr txBox="1">
            <a:spLocks/>
          </p:cNvSpPr>
          <p:nvPr/>
        </p:nvSpPr>
        <p:spPr>
          <a:xfrm>
            <a:off x="545281" y="340570"/>
            <a:ext cx="9794387" cy="531548"/>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현대하모니 M" panose="02020603020101020101" pitchFamily="18" charset="-127"/>
                <a:ea typeface="현대하모니 M" panose="02020603020101020101" pitchFamily="18" charset="-127"/>
                <a:cs typeface="+mj-cs"/>
              </a:defRPr>
            </a:lvl1pPr>
          </a:lstStyle>
          <a:p>
            <a:r>
              <a:rPr lang="en-US" altLang="ko-KR" sz="2800" dirty="0">
                <a:cs typeface="Times New Roman" panose="02020603050405020304" pitchFamily="18" charset="0"/>
              </a:rPr>
              <a:t>Result</a:t>
            </a:r>
            <a:endParaRPr lang="ko-KR" altLang="en-US" sz="2800" dirty="0">
              <a:cs typeface="Times New Roman" panose="02020603050405020304" pitchFamily="18" charset="0"/>
            </a:endParaRPr>
          </a:p>
        </p:txBody>
      </p:sp>
      <p:pic>
        <p:nvPicPr>
          <p:cNvPr id="5" name="비디오 2">
            <a:hlinkClick r:id="" action="ppaction://media"/>
            <a:extLst>
              <a:ext uri="{FF2B5EF4-FFF2-40B4-BE49-F238E27FC236}">
                <a16:creationId xmlns:a16="http://schemas.microsoft.com/office/drawing/2014/main" id="{26AAD042-4768-BF21-4B94-7B4302ED85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6750" y="1335030"/>
            <a:ext cx="8318500" cy="4679156"/>
          </a:xfrm>
          <a:prstGeom prst="rect">
            <a:avLst/>
          </a:prstGeom>
        </p:spPr>
      </p:pic>
    </p:spTree>
    <p:extLst>
      <p:ext uri="{BB962C8B-B14F-4D97-AF65-F5344CB8AC3E}">
        <p14:creationId xmlns:p14="http://schemas.microsoft.com/office/powerpoint/2010/main" val="420852975"/>
      </p:ext>
    </p:extLst>
  </p:cSld>
  <p:clrMapOvr>
    <a:masterClrMapping/>
  </p:clrMapOvr>
  <mc:AlternateContent xmlns:mc="http://schemas.openxmlformats.org/markup-compatibility/2006" xmlns:p14="http://schemas.microsoft.com/office/powerpoint/2010/main">
    <mc:Choice Requires="p14">
      <p:transition spd="slow" p14:dur="2000" advTm="31500"/>
    </mc:Choice>
    <mc:Fallback xmlns="">
      <p:transition spd="slow" advTm="31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4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D26BD908-11CE-437E-3B50-23E6CA4F83F7}"/>
              </a:ext>
            </a:extLst>
          </p:cNvPr>
          <p:cNvPicPr>
            <a:picLocks noChangeAspect="1"/>
          </p:cNvPicPr>
          <p:nvPr/>
        </p:nvPicPr>
        <p:blipFill>
          <a:blip r:embed="rId3"/>
          <a:stretch>
            <a:fillRect/>
          </a:stretch>
        </p:blipFill>
        <p:spPr>
          <a:xfrm>
            <a:off x="5206247" y="1180675"/>
            <a:ext cx="948222" cy="1019642"/>
          </a:xfrm>
          <a:prstGeom prst="rect">
            <a:avLst/>
          </a:prstGeom>
        </p:spPr>
      </p:pic>
      <p:sp>
        <p:nvSpPr>
          <p:cNvPr id="4" name="슬라이드 번호 개체 틀 3">
            <a:extLst>
              <a:ext uri="{FF2B5EF4-FFF2-40B4-BE49-F238E27FC236}">
                <a16:creationId xmlns:a16="http://schemas.microsoft.com/office/drawing/2014/main" id="{204938D9-DBD6-742E-5063-887A07F6BBBE}"/>
              </a:ext>
            </a:extLst>
          </p:cNvPr>
          <p:cNvSpPr>
            <a:spLocks noGrp="1"/>
          </p:cNvSpPr>
          <p:nvPr>
            <p:ph type="sldNum" sz="quarter" idx="12"/>
          </p:nvPr>
        </p:nvSpPr>
        <p:spPr/>
        <p:txBody>
          <a:bodyPr/>
          <a:lstStyle/>
          <a:p>
            <a:fld id="{AE31E8F2-D7DA-47AE-9DAA-01B65DE22032}" type="slidenum">
              <a:rPr lang="ko-KR" altLang="en-US" smtClean="0"/>
              <a:t>2</a:t>
            </a:fld>
            <a:endParaRPr lang="ko-KR" altLang="en-US"/>
          </a:p>
        </p:txBody>
      </p:sp>
      <p:sp>
        <p:nvSpPr>
          <p:cNvPr id="5" name="제목 1">
            <a:extLst>
              <a:ext uri="{FF2B5EF4-FFF2-40B4-BE49-F238E27FC236}">
                <a16:creationId xmlns:a16="http://schemas.microsoft.com/office/drawing/2014/main" id="{70CC133A-1FAF-D1D2-94E6-1CA4B267F1A4}"/>
              </a:ext>
            </a:extLst>
          </p:cNvPr>
          <p:cNvSpPr>
            <a:spLocks noGrp="1"/>
          </p:cNvSpPr>
          <p:nvPr>
            <p:ph type="title"/>
          </p:nvPr>
        </p:nvSpPr>
        <p:spPr>
          <a:xfrm>
            <a:off x="545283" y="344549"/>
            <a:ext cx="9794387" cy="531548"/>
          </a:xfrm>
        </p:spPr>
        <p:txBody>
          <a:bodyPr>
            <a:noAutofit/>
          </a:bodyPr>
          <a:lstStyle/>
          <a:p>
            <a:r>
              <a:rPr lang="en-US" altLang="ko-KR" sz="2800" dirty="0">
                <a:cs typeface="Times New Roman" panose="02020603050405020304" pitchFamily="18" charset="0"/>
              </a:rPr>
              <a:t>Introduction	</a:t>
            </a:r>
            <a:endParaRPr lang="ko-KR" altLang="en-US" sz="2800" dirty="0">
              <a:cs typeface="Times New Roman" panose="02020603050405020304" pitchFamily="18" charset="0"/>
            </a:endParaRPr>
          </a:p>
        </p:txBody>
      </p:sp>
      <p:sp>
        <p:nvSpPr>
          <p:cNvPr id="3" name="직사각형 2">
            <a:extLst>
              <a:ext uri="{FF2B5EF4-FFF2-40B4-BE49-F238E27FC236}">
                <a16:creationId xmlns:a16="http://schemas.microsoft.com/office/drawing/2014/main" id="{208FAE88-D508-EF86-0A9A-CB14DBDBFAEB}"/>
              </a:ext>
            </a:extLst>
          </p:cNvPr>
          <p:cNvSpPr/>
          <p:nvPr/>
        </p:nvSpPr>
        <p:spPr>
          <a:xfrm>
            <a:off x="545283" y="947147"/>
            <a:ext cx="10209402"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현대하모니 M" panose="02020603020101020101" pitchFamily="18" charset="-127"/>
              <a:ea typeface="현대하모니 M" panose="02020603020101020101" pitchFamily="18" charset="-127"/>
            </a:endParaRPr>
          </a:p>
        </p:txBody>
      </p:sp>
      <p:pic>
        <p:nvPicPr>
          <p:cNvPr id="13" name="그림 12">
            <a:extLst>
              <a:ext uri="{FF2B5EF4-FFF2-40B4-BE49-F238E27FC236}">
                <a16:creationId xmlns:a16="http://schemas.microsoft.com/office/drawing/2014/main" id="{7EDE7CB4-3371-CF81-CFDA-B685A05AF112}"/>
              </a:ext>
            </a:extLst>
          </p:cNvPr>
          <p:cNvPicPr>
            <a:picLocks noChangeAspect="1"/>
          </p:cNvPicPr>
          <p:nvPr/>
        </p:nvPicPr>
        <p:blipFill>
          <a:blip r:embed="rId4"/>
          <a:stretch>
            <a:fillRect/>
          </a:stretch>
        </p:blipFill>
        <p:spPr>
          <a:xfrm>
            <a:off x="774131" y="1246172"/>
            <a:ext cx="1078199" cy="950894"/>
          </a:xfrm>
          <a:prstGeom prst="rect">
            <a:avLst/>
          </a:prstGeom>
        </p:spPr>
      </p:pic>
      <p:sp>
        <p:nvSpPr>
          <p:cNvPr id="16" name="TextBox 15">
            <a:extLst>
              <a:ext uri="{FF2B5EF4-FFF2-40B4-BE49-F238E27FC236}">
                <a16:creationId xmlns:a16="http://schemas.microsoft.com/office/drawing/2014/main" id="{F3ADD0E8-5941-7EDF-020C-257389A77B24}"/>
              </a:ext>
            </a:extLst>
          </p:cNvPr>
          <p:cNvSpPr txBox="1"/>
          <p:nvPr/>
        </p:nvSpPr>
        <p:spPr>
          <a:xfrm>
            <a:off x="3020743" y="1505830"/>
            <a:ext cx="2421732" cy="369332"/>
          </a:xfrm>
          <a:prstGeom prst="rect">
            <a:avLst/>
          </a:prstGeom>
          <a:noFill/>
        </p:spPr>
        <p:txBody>
          <a:bodyPr wrap="square" rtlCol="0">
            <a:spAutoFit/>
          </a:bodyPr>
          <a:lstStyle/>
          <a:p>
            <a:r>
              <a:rPr lang="en-US" altLang="ko-KR" dirty="0">
                <a:latin typeface="현대하모니 M" panose="02020603020101020101" pitchFamily="18" charset="-127"/>
                <a:ea typeface="현대하모니 M" panose="02020603020101020101" pitchFamily="18" charset="-127"/>
              </a:rPr>
              <a:t>Machine Defects</a:t>
            </a:r>
            <a:endParaRPr lang="ko-KR" altLang="en-US" dirty="0">
              <a:latin typeface="현대하모니 M" panose="02020603020101020101" pitchFamily="18" charset="-127"/>
              <a:ea typeface="현대하모니 M" panose="02020603020101020101" pitchFamily="18" charset="-127"/>
            </a:endParaRPr>
          </a:p>
        </p:txBody>
      </p:sp>
      <p:cxnSp>
        <p:nvCxnSpPr>
          <p:cNvPr id="24" name="직선 화살표 연결선 23">
            <a:extLst>
              <a:ext uri="{FF2B5EF4-FFF2-40B4-BE49-F238E27FC236}">
                <a16:creationId xmlns:a16="http://schemas.microsoft.com/office/drawing/2014/main" id="{79CD7AC9-50B3-CF3D-0D5E-675436BFF34A}"/>
              </a:ext>
            </a:extLst>
          </p:cNvPr>
          <p:cNvCxnSpPr>
            <a:cxnSpLocks/>
          </p:cNvCxnSpPr>
          <p:nvPr/>
        </p:nvCxnSpPr>
        <p:spPr>
          <a:xfrm>
            <a:off x="2133600" y="1706732"/>
            <a:ext cx="6492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제목 1">
            <a:extLst>
              <a:ext uri="{FF2B5EF4-FFF2-40B4-BE49-F238E27FC236}">
                <a16:creationId xmlns:a16="http://schemas.microsoft.com/office/drawing/2014/main" id="{6B369018-0A91-54EE-893F-38B5D8FF2724}"/>
              </a:ext>
            </a:extLst>
          </p:cNvPr>
          <p:cNvSpPr txBox="1">
            <a:spLocks/>
          </p:cNvSpPr>
          <p:nvPr/>
        </p:nvSpPr>
        <p:spPr>
          <a:xfrm>
            <a:off x="545281" y="3947198"/>
            <a:ext cx="9794387" cy="531548"/>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현대하모니 M" panose="02020603020101020101" pitchFamily="18" charset="-127"/>
                <a:ea typeface="현대하모니 M" panose="02020603020101020101" pitchFamily="18" charset="-127"/>
                <a:cs typeface="+mj-cs"/>
              </a:defRPr>
            </a:lvl1pPr>
          </a:lstStyle>
          <a:p>
            <a:r>
              <a:rPr lang="en-US" altLang="ko-KR" sz="2000" dirty="0">
                <a:cs typeface="Times New Roman" panose="02020603050405020304" pitchFamily="18" charset="0"/>
              </a:rPr>
              <a:t>Problem Statement</a:t>
            </a:r>
            <a:endParaRPr lang="ko-KR" altLang="en-US" sz="2000" dirty="0">
              <a:cs typeface="Times New Roman" panose="02020603050405020304" pitchFamily="18" charset="0"/>
            </a:endParaRPr>
          </a:p>
        </p:txBody>
      </p:sp>
      <p:sp>
        <p:nvSpPr>
          <p:cNvPr id="37" name="TextBox 36">
            <a:extLst>
              <a:ext uri="{FF2B5EF4-FFF2-40B4-BE49-F238E27FC236}">
                <a16:creationId xmlns:a16="http://schemas.microsoft.com/office/drawing/2014/main" id="{CCA57E7F-8DBB-4EE7-5E5D-DD57BDA025E0}"/>
              </a:ext>
            </a:extLst>
          </p:cNvPr>
          <p:cNvSpPr txBox="1"/>
          <p:nvPr/>
        </p:nvSpPr>
        <p:spPr>
          <a:xfrm>
            <a:off x="774130" y="2265298"/>
            <a:ext cx="10209402" cy="1754326"/>
          </a:xfrm>
          <a:prstGeom prst="rect">
            <a:avLst/>
          </a:prstGeom>
          <a:noFill/>
        </p:spPr>
        <p:txBody>
          <a:bodyPr wrap="square" rtlCol="0">
            <a:spAutoFit/>
          </a:bodyPr>
          <a:lstStyle/>
          <a:p>
            <a:pPr marL="342900" indent="-342900">
              <a:buAutoNum type="arabicPeriod"/>
            </a:pPr>
            <a:r>
              <a:rPr lang="en-US" altLang="ko-KR" dirty="0">
                <a:latin typeface="현대하모니 M" panose="02020603020101020101" pitchFamily="18" charset="-127"/>
                <a:ea typeface="현대하모니 M" panose="02020603020101020101" pitchFamily="18" charset="-127"/>
              </a:rPr>
              <a:t>Condition monitoring of existing industrial facilities is performed based on physical sensors.</a:t>
            </a:r>
            <a:br>
              <a:rPr lang="en-US" altLang="ko-KR" dirty="0">
                <a:latin typeface="현대하모니 M" panose="02020603020101020101" pitchFamily="18" charset="-127"/>
                <a:ea typeface="현대하모니 M" panose="02020603020101020101" pitchFamily="18" charset="-127"/>
              </a:rPr>
            </a:br>
            <a:endParaRPr lang="en-US" altLang="ko-KR" dirty="0">
              <a:latin typeface="현대하모니 M" panose="02020603020101020101" pitchFamily="18" charset="-127"/>
              <a:ea typeface="현대하모니 M" panose="02020603020101020101" pitchFamily="18" charset="-127"/>
            </a:endParaRPr>
          </a:p>
          <a:p>
            <a:pPr marL="342900" indent="-342900">
              <a:buAutoNum type="arabicPeriod"/>
            </a:pPr>
            <a:r>
              <a:rPr lang="en-US" altLang="ko-KR" dirty="0">
                <a:latin typeface="현대하모니 M" panose="02020603020101020101" pitchFamily="18" charset="-127"/>
                <a:ea typeface="현대하모니 M" panose="02020603020101020101" pitchFamily="18" charset="-127"/>
              </a:rPr>
              <a:t>This project aims to implement non-contact sensing technology</a:t>
            </a:r>
            <a:br>
              <a:rPr lang="en-US" altLang="ko-KR" dirty="0">
                <a:latin typeface="현대하모니 M" panose="02020603020101020101" pitchFamily="18" charset="-127"/>
                <a:ea typeface="현대하모니 M" panose="02020603020101020101" pitchFamily="18" charset="-127"/>
              </a:rPr>
            </a:br>
            <a:endParaRPr lang="en-US" altLang="ko-KR" dirty="0">
              <a:latin typeface="현대하모니 M" panose="02020603020101020101" pitchFamily="18" charset="-127"/>
              <a:ea typeface="현대하모니 M" panose="02020603020101020101" pitchFamily="18" charset="-127"/>
            </a:endParaRPr>
          </a:p>
          <a:p>
            <a:pPr marL="342900" indent="-342900">
              <a:buAutoNum type="arabicPeriod"/>
            </a:pPr>
            <a:r>
              <a:rPr lang="en-US" altLang="ko-KR" dirty="0">
                <a:latin typeface="현대하모니 M" panose="02020603020101020101" pitchFamily="18" charset="-127"/>
                <a:ea typeface="현대하모니 M" panose="02020603020101020101" pitchFamily="18" charset="-127"/>
              </a:rPr>
              <a:t>Using Motion Magnification to amplify micro-vibrations in images</a:t>
            </a:r>
            <a:endParaRPr lang="en-US" altLang="ko-KR" dirty="0">
              <a:latin typeface="현대하모니 M" panose="02020603020101020101" pitchFamily="18" charset="-127"/>
              <a:ea typeface="현대하모니 M" panose="02020603020101020101" pitchFamily="18" charset="-127"/>
              <a:cs typeface="Times New Roman" panose="02020603050405020304" pitchFamily="18" charset="0"/>
            </a:endParaRPr>
          </a:p>
        </p:txBody>
      </p:sp>
      <p:sp>
        <p:nvSpPr>
          <p:cNvPr id="6" name="TextBox 5">
            <a:extLst>
              <a:ext uri="{FF2B5EF4-FFF2-40B4-BE49-F238E27FC236}">
                <a16:creationId xmlns:a16="http://schemas.microsoft.com/office/drawing/2014/main" id="{CA381233-4EC8-8F17-B424-3083448A9BAB}"/>
              </a:ext>
            </a:extLst>
          </p:cNvPr>
          <p:cNvSpPr txBox="1"/>
          <p:nvPr/>
        </p:nvSpPr>
        <p:spPr>
          <a:xfrm>
            <a:off x="713170" y="4398536"/>
            <a:ext cx="11029250" cy="2308324"/>
          </a:xfrm>
          <a:prstGeom prst="rect">
            <a:avLst/>
          </a:prstGeom>
          <a:noFill/>
        </p:spPr>
        <p:txBody>
          <a:bodyPr wrap="square" rtlCol="0">
            <a:spAutoFit/>
          </a:bodyPr>
          <a:lstStyle/>
          <a:p>
            <a:pPr marL="342900" indent="-342900">
              <a:buAutoNum type="arabicPeriod"/>
            </a:pPr>
            <a:r>
              <a:rPr lang="en-US" altLang="ko-KR" dirty="0">
                <a:latin typeface="현대하모니 M" panose="02020603020101020101" pitchFamily="18" charset="-127"/>
                <a:ea typeface="현대하모니 M" panose="02020603020101020101" pitchFamily="18" charset="-127"/>
              </a:rPr>
              <a:t>Situations where physical sensor attachment is difficult </a:t>
            </a:r>
            <a:br>
              <a:rPr lang="en-US" altLang="ko-KR" dirty="0">
                <a:latin typeface="현대하모니 M" panose="02020603020101020101" pitchFamily="18" charset="-127"/>
                <a:ea typeface="현대하모니 M" panose="02020603020101020101" pitchFamily="18" charset="-127"/>
              </a:rPr>
            </a:br>
            <a:r>
              <a:rPr lang="en-US" altLang="ko-KR" dirty="0">
                <a:latin typeface="현대하모니 M" panose="02020603020101020101" pitchFamily="18" charset="-127"/>
                <a:ea typeface="현대하모니 M" panose="02020603020101020101" pitchFamily="18" charset="-127"/>
              </a:rPr>
              <a:t>- high temperature/high pressure environment, narrow space, moving objects, etc.</a:t>
            </a:r>
          </a:p>
          <a:p>
            <a:pPr marL="342900" indent="-342900">
              <a:buAutoNum type="arabicPeriod"/>
            </a:pPr>
            <a:endParaRPr lang="en-US" altLang="ko-KR" dirty="0">
              <a:latin typeface="현대하모니 M" panose="02020603020101020101" pitchFamily="18" charset="-127"/>
              <a:ea typeface="현대하모니 M" panose="02020603020101020101" pitchFamily="18" charset="-127"/>
            </a:endParaRPr>
          </a:p>
          <a:p>
            <a:pPr marL="342900" indent="-342900">
              <a:buAutoNum type="arabicPeriod"/>
            </a:pPr>
            <a:r>
              <a:rPr lang="en-US" altLang="ko-KR" dirty="0">
                <a:latin typeface="현대하모니 M" panose="02020603020101020101" pitchFamily="18" charset="-127"/>
                <a:ea typeface="현대하모니 M" panose="02020603020101020101" pitchFamily="18" charset="-127"/>
              </a:rPr>
              <a:t>Sensor environment vulnerable to noise - magnetic field interference, structural vibration confusion</a:t>
            </a:r>
          </a:p>
          <a:p>
            <a:pPr marL="342900" indent="-342900">
              <a:buAutoNum type="arabicPeriod"/>
            </a:pPr>
            <a:endParaRPr lang="en-US" altLang="ko-KR" dirty="0">
              <a:latin typeface="현대하모니 M" panose="02020603020101020101" pitchFamily="18" charset="-127"/>
              <a:ea typeface="현대하모니 M" panose="02020603020101020101" pitchFamily="18" charset="-127"/>
            </a:endParaRPr>
          </a:p>
          <a:p>
            <a:pPr marL="342900" indent="-342900">
              <a:buAutoNum type="arabicPeriod"/>
            </a:pPr>
            <a:r>
              <a:rPr lang="en-US" altLang="ko-KR" dirty="0">
                <a:latin typeface="현대하모니 M" panose="02020603020101020101" pitchFamily="18" charset="-127"/>
                <a:ea typeface="현대하모니 M" panose="02020603020101020101" pitchFamily="18" charset="-127"/>
              </a:rPr>
              <a:t>When single component vibration localization is required </a:t>
            </a:r>
            <a:br>
              <a:rPr lang="en-US" altLang="ko-KR" dirty="0">
                <a:latin typeface="현대하모니 M" panose="02020603020101020101" pitchFamily="18" charset="-127"/>
                <a:ea typeface="현대하모니 M" panose="02020603020101020101" pitchFamily="18" charset="-127"/>
              </a:rPr>
            </a:br>
            <a:r>
              <a:rPr lang="en-US" altLang="ko-KR" dirty="0">
                <a:latin typeface="현대하모니 M" panose="02020603020101020101" pitchFamily="18" charset="-127"/>
                <a:ea typeface="현대하모니 M" panose="02020603020101020101" pitchFamily="18" charset="-127"/>
              </a:rPr>
              <a:t>- status analysis of specific parts, not the entire facility</a:t>
            </a:r>
            <a:endParaRPr lang="en-US" altLang="ko-KR" dirty="0">
              <a:latin typeface="현대하모니 M" panose="02020603020101020101" pitchFamily="18" charset="-127"/>
              <a:ea typeface="현대하모니 M" panose="02020603020101020101" pitchFamily="18" charset="-127"/>
              <a:cs typeface="Times New Roman" panose="02020603050405020304" pitchFamily="18" charset="0"/>
            </a:endParaRPr>
          </a:p>
        </p:txBody>
      </p:sp>
    </p:spTree>
    <p:extLst>
      <p:ext uri="{BB962C8B-B14F-4D97-AF65-F5344CB8AC3E}">
        <p14:creationId xmlns:p14="http://schemas.microsoft.com/office/powerpoint/2010/main" val="3396136260"/>
      </p:ext>
    </p:extLst>
  </p:cSld>
  <p:clrMapOvr>
    <a:masterClrMapping/>
  </p:clrMapOvr>
  <mc:AlternateContent xmlns:mc="http://schemas.openxmlformats.org/markup-compatibility/2006" xmlns:p14="http://schemas.microsoft.com/office/powerpoint/2010/main">
    <mc:Choice Requires="p14">
      <p:transition spd="slow" p14:dur="2000" advTm="31500"/>
    </mc:Choice>
    <mc:Fallback xmlns="">
      <p:transition spd="slow" advTm="315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BAAC4-21BD-D053-8BCD-EADCE9031A94}"/>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5D6B921A-D3FC-B738-85D4-7C4DE0CC3E77}"/>
              </a:ext>
            </a:extLst>
          </p:cNvPr>
          <p:cNvSpPr>
            <a:spLocks noGrp="1"/>
          </p:cNvSpPr>
          <p:nvPr>
            <p:ph type="sldNum" sz="quarter" idx="12"/>
          </p:nvPr>
        </p:nvSpPr>
        <p:spPr/>
        <p:txBody>
          <a:bodyPr/>
          <a:lstStyle/>
          <a:p>
            <a:fld id="{AE31E8F2-D7DA-47AE-9DAA-01B65DE22032}" type="slidenum">
              <a:rPr lang="ko-KR" altLang="en-US" smtClean="0"/>
              <a:t>3</a:t>
            </a:fld>
            <a:endParaRPr lang="ko-KR" altLang="en-US"/>
          </a:p>
        </p:txBody>
      </p:sp>
      <p:sp>
        <p:nvSpPr>
          <p:cNvPr id="5" name="제목 1">
            <a:extLst>
              <a:ext uri="{FF2B5EF4-FFF2-40B4-BE49-F238E27FC236}">
                <a16:creationId xmlns:a16="http://schemas.microsoft.com/office/drawing/2014/main" id="{3948F656-1A82-A438-5BD3-498F3FF5760D}"/>
              </a:ext>
            </a:extLst>
          </p:cNvPr>
          <p:cNvSpPr>
            <a:spLocks noGrp="1"/>
          </p:cNvSpPr>
          <p:nvPr>
            <p:ph type="title"/>
          </p:nvPr>
        </p:nvSpPr>
        <p:spPr>
          <a:xfrm>
            <a:off x="545283" y="344549"/>
            <a:ext cx="9794387" cy="531548"/>
          </a:xfrm>
        </p:spPr>
        <p:txBody>
          <a:bodyPr>
            <a:noAutofit/>
          </a:bodyPr>
          <a:lstStyle/>
          <a:p>
            <a:r>
              <a:rPr lang="en-US" altLang="ko-KR" sz="2800" dirty="0">
                <a:cs typeface="Times New Roman" panose="02020603050405020304" pitchFamily="18" charset="0"/>
              </a:rPr>
              <a:t>Goal of Project &amp; Target Customers</a:t>
            </a:r>
            <a:endParaRPr lang="ko-KR" altLang="en-US" sz="2800" dirty="0">
              <a:cs typeface="Times New Roman" panose="02020603050405020304" pitchFamily="18" charset="0"/>
            </a:endParaRPr>
          </a:p>
        </p:txBody>
      </p:sp>
      <p:sp>
        <p:nvSpPr>
          <p:cNvPr id="3" name="직사각형 2">
            <a:extLst>
              <a:ext uri="{FF2B5EF4-FFF2-40B4-BE49-F238E27FC236}">
                <a16:creationId xmlns:a16="http://schemas.microsoft.com/office/drawing/2014/main" id="{E950ED00-4A31-4530-01CB-B01F5191628B}"/>
              </a:ext>
            </a:extLst>
          </p:cNvPr>
          <p:cNvSpPr/>
          <p:nvPr/>
        </p:nvSpPr>
        <p:spPr>
          <a:xfrm>
            <a:off x="545283" y="947147"/>
            <a:ext cx="10209402"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현대하모니 M" panose="02020603020101020101" pitchFamily="18" charset="-127"/>
              <a:ea typeface="현대하모니 M" panose="02020603020101020101" pitchFamily="18" charset="-127"/>
            </a:endParaRPr>
          </a:p>
        </p:txBody>
      </p:sp>
      <p:sp>
        <p:nvSpPr>
          <p:cNvPr id="37" name="TextBox 36">
            <a:extLst>
              <a:ext uri="{FF2B5EF4-FFF2-40B4-BE49-F238E27FC236}">
                <a16:creationId xmlns:a16="http://schemas.microsoft.com/office/drawing/2014/main" id="{D380C6D2-DF87-CB1B-7D81-659FCB407F03}"/>
              </a:ext>
            </a:extLst>
          </p:cNvPr>
          <p:cNvSpPr txBox="1"/>
          <p:nvPr/>
        </p:nvSpPr>
        <p:spPr>
          <a:xfrm>
            <a:off x="713170" y="1032011"/>
            <a:ext cx="10209402" cy="1200329"/>
          </a:xfrm>
          <a:prstGeom prst="rect">
            <a:avLst/>
          </a:prstGeom>
          <a:noFill/>
        </p:spPr>
        <p:txBody>
          <a:bodyPr wrap="square" rtlCol="0">
            <a:spAutoFit/>
          </a:bodyPr>
          <a:lstStyle/>
          <a:p>
            <a:r>
              <a:rPr lang="en-US" altLang="ko-KR" b="1" dirty="0">
                <a:latin typeface="현대하모니 M" panose="02020603020101020101" pitchFamily="18" charset="-127"/>
                <a:ea typeface="현대하모니 M" panose="02020603020101020101" pitchFamily="18" charset="-127"/>
              </a:rPr>
              <a:t>The Main Goal</a:t>
            </a:r>
          </a:p>
          <a:p>
            <a:r>
              <a:rPr lang="en-US" altLang="ko-KR" dirty="0">
                <a:latin typeface="현대하모니 M" panose="02020603020101020101" pitchFamily="18" charset="-127"/>
                <a:ea typeface="현대하모니 M" panose="02020603020101020101" pitchFamily="18" charset="-127"/>
              </a:rPr>
              <a:t>To solve the problems mentioned in the problem statement, we want to analyze vibrations using cameras and deep learning models. This will allow us to predict the possibility of failure and prevent plant losses.</a:t>
            </a:r>
            <a:endParaRPr lang="en-US" altLang="ko-KR"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310FA48-3BE0-4125-8AC3-ACAC19DE05D1}"/>
              </a:ext>
            </a:extLst>
          </p:cNvPr>
          <p:cNvSpPr txBox="1"/>
          <p:nvPr/>
        </p:nvSpPr>
        <p:spPr>
          <a:xfrm>
            <a:off x="713170" y="2351695"/>
            <a:ext cx="10209402" cy="2031325"/>
          </a:xfrm>
          <a:prstGeom prst="rect">
            <a:avLst/>
          </a:prstGeom>
          <a:noFill/>
        </p:spPr>
        <p:txBody>
          <a:bodyPr wrap="square" rtlCol="0">
            <a:spAutoFit/>
          </a:bodyPr>
          <a:lstStyle/>
          <a:p>
            <a:r>
              <a:rPr lang="en-US" altLang="ko-KR" b="1" dirty="0">
                <a:latin typeface="현대하모니 M" panose="02020603020101020101" pitchFamily="18" charset="-127"/>
                <a:ea typeface="현대하모니 M" panose="02020603020101020101" pitchFamily="18" charset="-127"/>
              </a:rPr>
              <a:t>Target Performance</a:t>
            </a:r>
          </a:p>
          <a:p>
            <a:pPr marL="285750" indent="-285750">
              <a:buFont typeface="Arial" panose="020B0604020202020204" pitchFamily="34" charset="0"/>
              <a:buChar char="•"/>
            </a:pPr>
            <a:r>
              <a:rPr lang="en-US" altLang="ko-KR" b="1" dirty="0">
                <a:latin typeface="현대하모니 M" panose="02020603020101020101" pitchFamily="18" charset="-127"/>
                <a:ea typeface="현대하모니 M" panose="02020603020101020101" pitchFamily="18" charset="-127"/>
              </a:rPr>
              <a:t>Model</a:t>
            </a:r>
          </a:p>
          <a:p>
            <a:pPr marL="742950" lvl="1" indent="-28575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PSNR &gt; 25.0 dB</a:t>
            </a:r>
          </a:p>
          <a:p>
            <a:pPr marL="742950" lvl="1" indent="-28575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SSIM &gt; 0.9</a:t>
            </a:r>
          </a:p>
          <a:p>
            <a:pPr marL="285750" indent="-285750">
              <a:buFont typeface="Arial" panose="020B0604020202020204" pitchFamily="34" charset="0"/>
              <a:buChar char="•"/>
            </a:pPr>
            <a:r>
              <a:rPr lang="en-US" altLang="ko-KR" b="1" dirty="0">
                <a:latin typeface="현대하모니 M" panose="02020603020101020101" pitchFamily="18" charset="-127"/>
                <a:ea typeface="현대하모니 M" panose="02020603020101020101" pitchFamily="18" charset="-127"/>
              </a:rPr>
              <a:t>Visualization &amp; Detect Vibration</a:t>
            </a:r>
          </a:p>
          <a:p>
            <a:pPr marL="742950" lvl="1" indent="-28575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XT-Slice Visualization</a:t>
            </a:r>
          </a:p>
          <a:p>
            <a:pPr marL="742950" lvl="1" indent="-28575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Image Processing</a:t>
            </a:r>
          </a:p>
        </p:txBody>
      </p:sp>
      <p:sp>
        <p:nvSpPr>
          <p:cNvPr id="12" name="TextBox 11">
            <a:extLst>
              <a:ext uri="{FF2B5EF4-FFF2-40B4-BE49-F238E27FC236}">
                <a16:creationId xmlns:a16="http://schemas.microsoft.com/office/drawing/2014/main" id="{CDBB384C-347A-2098-5F7B-85B35BEF04F5}"/>
              </a:ext>
            </a:extLst>
          </p:cNvPr>
          <p:cNvSpPr txBox="1"/>
          <p:nvPr/>
        </p:nvSpPr>
        <p:spPr>
          <a:xfrm>
            <a:off x="545283" y="4494426"/>
            <a:ext cx="10209402" cy="2031325"/>
          </a:xfrm>
          <a:prstGeom prst="rect">
            <a:avLst/>
          </a:prstGeom>
          <a:noFill/>
        </p:spPr>
        <p:txBody>
          <a:bodyPr wrap="square" rtlCol="0">
            <a:spAutoFit/>
          </a:bodyPr>
          <a:lstStyle/>
          <a:p>
            <a:r>
              <a:rPr lang="en-US" altLang="ko-KR" b="1" dirty="0">
                <a:latin typeface="현대하모니 M" panose="02020603020101020101" pitchFamily="18" charset="-127"/>
                <a:ea typeface="현대하모니 M" panose="02020603020101020101" pitchFamily="18" charset="-127"/>
              </a:rPr>
              <a:t>Target Customers</a:t>
            </a:r>
          </a:p>
          <a:p>
            <a:pPr marL="342900" indent="-342900">
              <a:buFont typeface="+mj-lt"/>
              <a:buAutoNum type="arabicPeriod"/>
            </a:pPr>
            <a:r>
              <a:rPr lang="en-US" altLang="ko-KR" dirty="0">
                <a:latin typeface="현대하모니 M" panose="02020603020101020101" pitchFamily="18" charset="-127"/>
                <a:ea typeface="현대하모니 M" panose="02020603020101020101" pitchFamily="18" charset="-127"/>
              </a:rPr>
              <a:t>Smart Factory Integrators – for condition monitoring of machines in automated manufacturing environments</a:t>
            </a:r>
          </a:p>
          <a:p>
            <a:pPr marL="342900" indent="-342900">
              <a:buFont typeface="+mj-lt"/>
              <a:buAutoNum type="arabicPeriod"/>
            </a:pPr>
            <a:r>
              <a:rPr lang="en-US" altLang="ko-KR" dirty="0">
                <a:latin typeface="현대하모니 M" panose="02020603020101020101" pitchFamily="18" charset="-127"/>
                <a:ea typeface="현대하모니 M" panose="02020603020101020101" pitchFamily="18" charset="-127"/>
              </a:rPr>
              <a:t>Plant Maintenance Service Providers – where large-scale equipment needs frequent non-invasive inspection</a:t>
            </a:r>
          </a:p>
          <a:p>
            <a:pPr marL="342900" indent="-342900">
              <a:buFont typeface="+mj-lt"/>
              <a:buAutoNum type="arabicPeriod"/>
            </a:pPr>
            <a:r>
              <a:rPr lang="en-US" altLang="ko-KR" dirty="0">
                <a:latin typeface="현대하모니 M" panose="02020603020101020101" pitchFamily="18" charset="-127"/>
                <a:ea typeface="현대하모니 M" panose="02020603020101020101" pitchFamily="18" charset="-127"/>
              </a:rPr>
              <a:t>Robot Health Diagnostics Companies – enabling remote or visual-based state estimation for robots or mechatronic systems</a:t>
            </a:r>
          </a:p>
        </p:txBody>
      </p:sp>
    </p:spTree>
    <p:extLst>
      <p:ext uri="{BB962C8B-B14F-4D97-AF65-F5344CB8AC3E}">
        <p14:creationId xmlns:p14="http://schemas.microsoft.com/office/powerpoint/2010/main" val="1961559027"/>
      </p:ext>
    </p:extLst>
  </p:cSld>
  <p:clrMapOvr>
    <a:masterClrMapping/>
  </p:clrMapOvr>
  <mc:AlternateContent xmlns:mc="http://schemas.openxmlformats.org/markup-compatibility/2006" xmlns:p14="http://schemas.microsoft.com/office/powerpoint/2010/main">
    <mc:Choice Requires="p14">
      <p:transition spd="slow" p14:dur="2000" advTm="31500"/>
    </mc:Choice>
    <mc:Fallback xmlns="">
      <p:transition spd="slow" advTm="315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AF92A-A050-3A62-6C2D-178E83A27309}"/>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7C1A831-814B-3816-5553-74BC72CDB0F3}"/>
              </a:ext>
            </a:extLst>
          </p:cNvPr>
          <p:cNvSpPr>
            <a:spLocks noGrp="1"/>
          </p:cNvSpPr>
          <p:nvPr>
            <p:ph type="sldNum" sz="quarter" idx="12"/>
          </p:nvPr>
        </p:nvSpPr>
        <p:spPr/>
        <p:txBody>
          <a:bodyPr/>
          <a:lstStyle/>
          <a:p>
            <a:fld id="{AE31E8F2-D7DA-47AE-9DAA-01B65DE22032}" type="slidenum">
              <a:rPr lang="ko-KR" altLang="en-US" smtClean="0"/>
              <a:t>4</a:t>
            </a:fld>
            <a:endParaRPr lang="ko-KR" altLang="en-US"/>
          </a:p>
        </p:txBody>
      </p:sp>
      <p:sp>
        <p:nvSpPr>
          <p:cNvPr id="3" name="직사각형 2">
            <a:extLst>
              <a:ext uri="{FF2B5EF4-FFF2-40B4-BE49-F238E27FC236}">
                <a16:creationId xmlns:a16="http://schemas.microsoft.com/office/drawing/2014/main" id="{86EC4DE3-A329-B209-95CB-632CA6668EFF}"/>
              </a:ext>
            </a:extLst>
          </p:cNvPr>
          <p:cNvSpPr/>
          <p:nvPr/>
        </p:nvSpPr>
        <p:spPr>
          <a:xfrm>
            <a:off x="545283" y="947147"/>
            <a:ext cx="10209402"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현대하모니 M" panose="02020603020101020101" pitchFamily="18" charset="-127"/>
              <a:ea typeface="현대하모니 M" panose="02020603020101020101" pitchFamily="18" charset="-127"/>
            </a:endParaRPr>
          </a:p>
        </p:txBody>
      </p:sp>
      <p:sp>
        <p:nvSpPr>
          <p:cNvPr id="10" name="제목 1">
            <a:extLst>
              <a:ext uri="{FF2B5EF4-FFF2-40B4-BE49-F238E27FC236}">
                <a16:creationId xmlns:a16="http://schemas.microsoft.com/office/drawing/2014/main" id="{00B1C908-0388-9318-BEE6-267F94D795B5}"/>
              </a:ext>
            </a:extLst>
          </p:cNvPr>
          <p:cNvSpPr txBox="1">
            <a:spLocks/>
          </p:cNvSpPr>
          <p:nvPr/>
        </p:nvSpPr>
        <p:spPr>
          <a:xfrm>
            <a:off x="545281" y="340570"/>
            <a:ext cx="9794387" cy="531548"/>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현대하모니 M" panose="02020603020101020101" pitchFamily="18" charset="-127"/>
                <a:ea typeface="현대하모니 M" panose="02020603020101020101" pitchFamily="18" charset="-127"/>
                <a:cs typeface="+mj-cs"/>
              </a:defRPr>
            </a:lvl1pPr>
          </a:lstStyle>
          <a:p>
            <a:r>
              <a:rPr lang="en-US" altLang="ko-KR" sz="2800" dirty="0">
                <a:cs typeface="Times New Roman" panose="02020603050405020304" pitchFamily="18" charset="0"/>
              </a:rPr>
              <a:t>Magnification Model Architecture</a:t>
            </a:r>
            <a:endParaRPr lang="ko-KR" altLang="en-US" sz="2800" dirty="0">
              <a:cs typeface="Times New Roman" panose="02020603050405020304" pitchFamily="18" charset="0"/>
            </a:endParaRPr>
          </a:p>
        </p:txBody>
      </p:sp>
      <p:grpSp>
        <p:nvGrpSpPr>
          <p:cNvPr id="29" name="그룹 28">
            <a:extLst>
              <a:ext uri="{FF2B5EF4-FFF2-40B4-BE49-F238E27FC236}">
                <a16:creationId xmlns:a16="http://schemas.microsoft.com/office/drawing/2014/main" id="{CECF863D-DF1E-8553-CF5F-8929FD7287D2}"/>
              </a:ext>
            </a:extLst>
          </p:cNvPr>
          <p:cNvGrpSpPr/>
          <p:nvPr/>
        </p:nvGrpSpPr>
        <p:grpSpPr>
          <a:xfrm>
            <a:off x="545281" y="1308536"/>
            <a:ext cx="10404659" cy="4602317"/>
            <a:chOff x="535895" y="1060113"/>
            <a:chExt cx="10404659" cy="4602317"/>
          </a:xfrm>
        </p:grpSpPr>
        <p:grpSp>
          <p:nvGrpSpPr>
            <p:cNvPr id="27" name="그룹 26">
              <a:extLst>
                <a:ext uri="{FF2B5EF4-FFF2-40B4-BE49-F238E27FC236}">
                  <a16:creationId xmlns:a16="http://schemas.microsoft.com/office/drawing/2014/main" id="{2400EF8B-77C7-2493-52F1-FC4E4E38DC22}"/>
                </a:ext>
              </a:extLst>
            </p:cNvPr>
            <p:cNvGrpSpPr/>
            <p:nvPr/>
          </p:nvGrpSpPr>
          <p:grpSpPr>
            <a:xfrm>
              <a:off x="535895" y="1060113"/>
              <a:ext cx="10404659" cy="4602317"/>
              <a:chOff x="535895" y="1090495"/>
              <a:chExt cx="10404659" cy="4602317"/>
            </a:xfrm>
          </p:grpSpPr>
          <p:pic>
            <p:nvPicPr>
              <p:cNvPr id="9" name="그림 8">
                <a:extLst>
                  <a:ext uri="{FF2B5EF4-FFF2-40B4-BE49-F238E27FC236}">
                    <a16:creationId xmlns:a16="http://schemas.microsoft.com/office/drawing/2014/main" id="{4D29F637-2704-036C-D454-EDE8BDD38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813" y="1090495"/>
                <a:ext cx="2800627" cy="139207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1B4567E-9018-57FB-EEEA-9962DCE8C798}"/>
                      </a:ext>
                    </a:extLst>
                  </p:cNvPr>
                  <p:cNvSpPr txBox="1"/>
                  <p:nvPr/>
                </p:nvSpPr>
                <p:spPr>
                  <a:xfrm>
                    <a:off x="535895" y="1220322"/>
                    <a:ext cx="10404659" cy="4282967"/>
                  </a:xfrm>
                  <a:prstGeom prst="rect">
                    <a:avLst/>
                  </a:prstGeom>
                  <a:noFill/>
                </p:spPr>
                <p:txBody>
                  <a:bodyPr wrap="square" rtlCol="0">
                    <a:spAutoFit/>
                  </a:bodyPr>
                  <a:lstStyle/>
                  <a:p>
                    <a:pPr marL="342900" indent="-342900">
                      <a:buAutoNum type="arabicPeriod"/>
                    </a:pPr>
                    <a:r>
                      <a:rPr lang="en-US" altLang="ko-KR" dirty="0">
                        <a:latin typeface="현대하모니 M" panose="02020603020101020101" pitchFamily="18" charset="-127"/>
                        <a:ea typeface="현대하모니 M" panose="02020603020101020101" pitchFamily="18" charset="-127"/>
                      </a:rPr>
                      <a:t>Encoder</a:t>
                    </a:r>
                  </a:p>
                  <a:p>
                    <a:pPr marL="800100" lvl="1" indent="-34290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Decompose input frame into two components</a:t>
                    </a:r>
                  </a:p>
                  <a:p>
                    <a:pPr marL="800100" lvl="1" indent="-34290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Shape Representation (M)</a:t>
                    </a:r>
                  </a:p>
                  <a:p>
                    <a:pPr marL="800100" lvl="1" indent="-34290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Texture Representation (V)</a:t>
                    </a:r>
                  </a:p>
                  <a:p>
                    <a:pPr marL="800100" lvl="1" indent="-342900">
                      <a:buFont typeface="Arial" panose="020B0604020202020204" pitchFamily="34" charset="0"/>
                      <a:buChar char="•"/>
                    </a:pPr>
                    <a:endParaRPr lang="en-US" altLang="ko-KR" dirty="0">
                      <a:latin typeface="현대하모니 M" panose="02020603020101020101" pitchFamily="18" charset="-127"/>
                      <a:ea typeface="현대하모니 M" panose="02020603020101020101" pitchFamily="18" charset="-127"/>
                    </a:endParaRPr>
                  </a:p>
                  <a:p>
                    <a:pPr lvl="1"/>
                    <a:endParaRPr lang="en-US" altLang="ko-KR" dirty="0">
                      <a:latin typeface="현대하모니 M" panose="02020603020101020101" pitchFamily="18" charset="-127"/>
                      <a:ea typeface="현대하모니 M" panose="02020603020101020101" pitchFamily="18" charset="-127"/>
                    </a:endParaRPr>
                  </a:p>
                  <a:p>
                    <a:pPr marL="342900" indent="-342900">
                      <a:buAutoNum type="arabicPeriod"/>
                    </a:pPr>
                    <a:r>
                      <a:rPr lang="en-US" altLang="ko-KR" dirty="0">
                        <a:latin typeface="현대하모니 M" panose="02020603020101020101" pitchFamily="18" charset="-127"/>
                        <a:ea typeface="현대하모니 M" panose="02020603020101020101" pitchFamily="18" charset="-127"/>
                      </a:rPr>
                      <a:t>Manipulator</a:t>
                    </a:r>
                  </a:p>
                  <a:p>
                    <a:pPr marL="800100" lvl="1" indent="-34290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non-linear processing via convolution </a:t>
                    </a:r>
                  </a:p>
                  <a:p>
                    <a:pPr marL="800100" lvl="1" indent="-342900">
                      <a:buFont typeface="Arial" panose="020B0604020202020204" pitchFamily="34" charset="0"/>
                      <a:buChar char="•"/>
                    </a:pP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𝐺</m:t>
                            </m:r>
                          </m:e>
                          <m:sub>
                            <m:r>
                              <a:rPr lang="en-US" altLang="ko-KR" b="0" i="1" smtClean="0">
                                <a:latin typeface="Cambria Math" panose="02040503050406030204" pitchFamily="18" charset="0"/>
                              </a:rPr>
                              <m:t>𝑚</m:t>
                            </m:r>
                          </m:sub>
                        </m:sSub>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𝑎</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𝑏</m:t>
                                </m:r>
                              </m:sub>
                            </m:sSub>
                            <m:r>
                              <a:rPr lang="en-US" altLang="ko-KR" b="0" i="1" smtClean="0">
                                <a:latin typeface="Cambria Math" panose="02040503050406030204" pitchFamily="18" charset="0"/>
                              </a:rPr>
                              <m:t>, </m:t>
                            </m:r>
                            <m:r>
                              <a:rPr lang="en-US" altLang="ko-KR" b="0" i="1" smtClean="0">
                                <a:latin typeface="Cambria Math" panose="02040503050406030204" pitchFamily="18" charset="0"/>
                              </a:rPr>
                              <m:t>𝛼</m:t>
                            </m:r>
                          </m:e>
                        </m:d>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𝑎</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h</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𝛼</m:t>
                            </m:r>
                            <m:r>
                              <a:rPr lang="en-US" altLang="ko-KR" b="0" i="1" smtClean="0">
                                <a:latin typeface="Cambria Math" panose="02040503050406030204" pitchFamily="18" charset="0"/>
                              </a:rPr>
                              <m:t>⋅</m:t>
                            </m:r>
                            <m:r>
                              <a:rPr lang="en-US" altLang="ko-KR" b="0" i="1" smtClean="0">
                                <a:latin typeface="Cambria Math" panose="02040503050406030204" pitchFamily="18" charset="0"/>
                              </a:rPr>
                              <m:t>𝑔</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𝑏</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𝑎</m:t>
                                    </m:r>
                                  </m:sub>
                                </m:sSub>
                              </m:e>
                            </m:d>
                          </m:e>
                        </m:d>
                      </m:oMath>
                    </a14:m>
                    <a:endParaRPr lang="en-US" altLang="ko-KR" b="0" dirty="0">
                      <a:latin typeface="현대하모니 M" panose="02020603020101020101" pitchFamily="18" charset="-127"/>
                      <a:ea typeface="현대하모니 M" panose="02020603020101020101" pitchFamily="18" charset="-127"/>
                    </a:endParaRPr>
                  </a:p>
                  <a:p>
                    <a:pPr marL="800100" lvl="1" indent="-342900">
                      <a:buFont typeface="Arial" panose="020B0604020202020204" pitchFamily="34" charset="0"/>
                      <a:buChar char="•"/>
                    </a:pPr>
                    <a:endParaRPr lang="en-US" altLang="ko-KR" dirty="0">
                      <a:latin typeface="현대하모니 M" panose="02020603020101020101" pitchFamily="18" charset="-127"/>
                      <a:ea typeface="현대하모니 M" panose="02020603020101020101" pitchFamily="18" charset="-127"/>
                    </a:endParaRPr>
                  </a:p>
                  <a:p>
                    <a:pPr lvl="1"/>
                    <a:endParaRPr lang="en-US" altLang="ko-KR" dirty="0">
                      <a:latin typeface="현대하모니 M" panose="02020603020101020101" pitchFamily="18" charset="-127"/>
                      <a:ea typeface="현대하모니 M" panose="02020603020101020101" pitchFamily="18" charset="-127"/>
                    </a:endParaRPr>
                  </a:p>
                  <a:p>
                    <a:pPr marL="342900" indent="-342900">
                      <a:buAutoNum type="arabicPeriod"/>
                    </a:pPr>
                    <a:r>
                      <a:rPr lang="en-US" altLang="ko-KR" dirty="0">
                        <a:latin typeface="현대하모니 M" panose="02020603020101020101" pitchFamily="18" charset="-127"/>
                        <a:ea typeface="현대하모니 M" panose="02020603020101020101" pitchFamily="18" charset="-127"/>
                      </a:rPr>
                      <a:t>Decoder</a:t>
                    </a:r>
                  </a:p>
                  <a:p>
                    <a:pPr marL="800100" lvl="1" indent="-34290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Combines the manipulated shape and texture.</a:t>
                    </a:r>
                  </a:p>
                  <a:p>
                    <a:pPr marL="800100" lvl="1" indent="-34290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Reconstructs the magnified output frame.</a:t>
                    </a:r>
                  </a:p>
                  <a:p>
                    <a:endParaRPr lang="ko-KR" altLang="en-US" dirty="0">
                      <a:latin typeface="현대하모니 M" panose="02020603020101020101" pitchFamily="18" charset="-127"/>
                      <a:ea typeface="현대하모니 M" panose="02020603020101020101" pitchFamily="18" charset="-127"/>
                    </a:endParaRPr>
                  </a:p>
                </p:txBody>
              </p:sp>
            </mc:Choice>
            <mc:Fallback xmlns="">
              <p:sp>
                <p:nvSpPr>
                  <p:cNvPr id="22" name="TextBox 21">
                    <a:extLst>
                      <a:ext uri="{FF2B5EF4-FFF2-40B4-BE49-F238E27FC236}">
                        <a16:creationId xmlns:a16="http://schemas.microsoft.com/office/drawing/2014/main" id="{21B4567E-9018-57FB-EEEA-9962DCE8C798}"/>
                      </a:ext>
                    </a:extLst>
                  </p:cNvPr>
                  <p:cNvSpPr txBox="1">
                    <a:spLocks noRot="1" noChangeAspect="1" noMove="1" noResize="1" noEditPoints="1" noAdjustHandles="1" noChangeArrowheads="1" noChangeShapeType="1" noTextEdit="1"/>
                  </p:cNvSpPr>
                  <p:nvPr/>
                </p:nvSpPr>
                <p:spPr>
                  <a:xfrm>
                    <a:off x="535895" y="1220322"/>
                    <a:ext cx="10404659" cy="4282967"/>
                  </a:xfrm>
                  <a:prstGeom prst="rect">
                    <a:avLst/>
                  </a:prstGeom>
                  <a:blipFill>
                    <a:blip r:embed="rId4"/>
                    <a:stretch>
                      <a:fillRect l="-234" t="-853"/>
                    </a:stretch>
                  </a:blipFill>
                </p:spPr>
                <p:txBody>
                  <a:bodyPr/>
                  <a:lstStyle/>
                  <a:p>
                    <a:r>
                      <a:rPr lang="ko-KR" altLang="en-US">
                        <a:noFill/>
                      </a:rPr>
                      <a:t> </a:t>
                    </a:r>
                  </a:p>
                </p:txBody>
              </p:sp>
            </mc:Fallback>
          </mc:AlternateContent>
          <p:pic>
            <p:nvPicPr>
              <p:cNvPr id="26" name="그림 25">
                <a:extLst>
                  <a:ext uri="{FF2B5EF4-FFF2-40B4-BE49-F238E27FC236}">
                    <a16:creationId xmlns:a16="http://schemas.microsoft.com/office/drawing/2014/main" id="{7F3EB168-E3AD-2BA8-8590-6C4151FD1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6813" y="4226873"/>
                <a:ext cx="3082230" cy="1465939"/>
              </a:xfrm>
              <a:prstGeom prst="rect">
                <a:avLst/>
              </a:prstGeom>
            </p:spPr>
          </p:pic>
        </p:grpSp>
        <p:pic>
          <p:nvPicPr>
            <p:cNvPr id="28" name="그림 27">
              <a:extLst>
                <a:ext uri="{FF2B5EF4-FFF2-40B4-BE49-F238E27FC236}">
                  <a16:creationId xmlns:a16="http://schemas.microsoft.com/office/drawing/2014/main" id="{F6E54CB0-3DD4-805F-63A6-2413AFCE6B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6813" y="2640119"/>
              <a:ext cx="3234967" cy="1337274"/>
            </a:xfrm>
            <a:prstGeom prst="rect">
              <a:avLst/>
            </a:prstGeom>
          </p:spPr>
        </p:pic>
      </p:grpSp>
      <p:pic>
        <p:nvPicPr>
          <p:cNvPr id="7" name="그림 6">
            <a:extLst>
              <a:ext uri="{FF2B5EF4-FFF2-40B4-BE49-F238E27FC236}">
                <a16:creationId xmlns:a16="http://schemas.microsoft.com/office/drawing/2014/main" id="{476A661D-D909-0021-A4AA-19C72D057D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4189" y="1156411"/>
            <a:ext cx="4732965" cy="4771950"/>
          </a:xfrm>
          <a:prstGeom prst="rect">
            <a:avLst/>
          </a:prstGeom>
        </p:spPr>
      </p:pic>
    </p:spTree>
    <p:extLst>
      <p:ext uri="{BB962C8B-B14F-4D97-AF65-F5344CB8AC3E}">
        <p14:creationId xmlns:p14="http://schemas.microsoft.com/office/powerpoint/2010/main" val="549357459"/>
      </p:ext>
    </p:extLst>
  </p:cSld>
  <p:clrMapOvr>
    <a:masterClrMapping/>
  </p:clrMapOvr>
  <mc:AlternateContent xmlns:mc="http://schemas.openxmlformats.org/markup-compatibility/2006" xmlns:p14="http://schemas.microsoft.com/office/powerpoint/2010/main">
    <mc:Choice Requires="p14">
      <p:transition spd="slow" p14:dur="2000" advTm="31500"/>
    </mc:Choice>
    <mc:Fallback xmlns="">
      <p:transition spd="slow" advTm="315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7632B-C754-0638-BAD9-57D303E08372}"/>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74FA80EB-FB5A-527B-5EDB-6EB69AE622F3}"/>
              </a:ext>
            </a:extLst>
          </p:cNvPr>
          <p:cNvSpPr>
            <a:spLocks noGrp="1"/>
          </p:cNvSpPr>
          <p:nvPr>
            <p:ph type="sldNum" sz="quarter" idx="12"/>
          </p:nvPr>
        </p:nvSpPr>
        <p:spPr/>
        <p:txBody>
          <a:bodyPr/>
          <a:lstStyle/>
          <a:p>
            <a:fld id="{AE31E8F2-D7DA-47AE-9DAA-01B65DE22032}" type="slidenum">
              <a:rPr lang="ko-KR" altLang="en-US" smtClean="0"/>
              <a:t>5</a:t>
            </a:fld>
            <a:endParaRPr lang="ko-KR" altLang="en-US"/>
          </a:p>
        </p:txBody>
      </p:sp>
      <p:sp>
        <p:nvSpPr>
          <p:cNvPr id="3" name="직사각형 2">
            <a:extLst>
              <a:ext uri="{FF2B5EF4-FFF2-40B4-BE49-F238E27FC236}">
                <a16:creationId xmlns:a16="http://schemas.microsoft.com/office/drawing/2014/main" id="{36497476-76DE-43CF-CB3E-ADFEFB8A0FCC}"/>
              </a:ext>
            </a:extLst>
          </p:cNvPr>
          <p:cNvSpPr/>
          <p:nvPr/>
        </p:nvSpPr>
        <p:spPr>
          <a:xfrm>
            <a:off x="545283" y="947147"/>
            <a:ext cx="10209402"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현대하모니 M" panose="02020603020101020101" pitchFamily="18" charset="-127"/>
              <a:ea typeface="현대하모니 M" panose="02020603020101020101" pitchFamily="18" charset="-127"/>
            </a:endParaRPr>
          </a:p>
        </p:txBody>
      </p:sp>
      <p:sp>
        <p:nvSpPr>
          <p:cNvPr id="10" name="제목 1">
            <a:extLst>
              <a:ext uri="{FF2B5EF4-FFF2-40B4-BE49-F238E27FC236}">
                <a16:creationId xmlns:a16="http://schemas.microsoft.com/office/drawing/2014/main" id="{6D96085F-6D6D-6DEA-608D-6B4163C05B00}"/>
              </a:ext>
            </a:extLst>
          </p:cNvPr>
          <p:cNvSpPr txBox="1">
            <a:spLocks/>
          </p:cNvSpPr>
          <p:nvPr/>
        </p:nvSpPr>
        <p:spPr>
          <a:xfrm>
            <a:off x="545281" y="340570"/>
            <a:ext cx="9794387" cy="531548"/>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현대하모니 M" panose="02020603020101020101" pitchFamily="18" charset="-127"/>
                <a:ea typeface="현대하모니 M" panose="02020603020101020101" pitchFamily="18" charset="-127"/>
                <a:cs typeface="+mj-cs"/>
              </a:defRPr>
            </a:lvl1pPr>
          </a:lstStyle>
          <a:p>
            <a:r>
              <a:rPr lang="en-US" altLang="ko-KR" sz="2800" dirty="0">
                <a:cs typeface="Times New Roman" panose="02020603050405020304" pitchFamily="18" charset="0"/>
              </a:rPr>
              <a:t>Create Train Dataset</a:t>
            </a:r>
            <a:endParaRPr lang="ko-KR" altLang="en-US" sz="2800" dirty="0">
              <a:cs typeface="Times New Roman" panose="02020603050405020304" pitchFamily="18" charset="0"/>
            </a:endParaRPr>
          </a:p>
        </p:txBody>
      </p:sp>
      <p:sp>
        <p:nvSpPr>
          <p:cNvPr id="22" name="TextBox 21">
            <a:extLst>
              <a:ext uri="{FF2B5EF4-FFF2-40B4-BE49-F238E27FC236}">
                <a16:creationId xmlns:a16="http://schemas.microsoft.com/office/drawing/2014/main" id="{AFB3B3FC-2484-569D-6F70-933A25EF51CA}"/>
              </a:ext>
            </a:extLst>
          </p:cNvPr>
          <p:cNvSpPr txBox="1"/>
          <p:nvPr/>
        </p:nvSpPr>
        <p:spPr>
          <a:xfrm>
            <a:off x="545281" y="1209763"/>
            <a:ext cx="10404659" cy="1938992"/>
          </a:xfrm>
          <a:prstGeom prst="rect">
            <a:avLst/>
          </a:prstGeom>
          <a:noFill/>
        </p:spPr>
        <p:txBody>
          <a:bodyPr wrap="square" rtlCol="0">
            <a:spAutoFit/>
          </a:bodyPr>
          <a:lstStyle/>
          <a:p>
            <a:pPr marL="342900" indent="-342900">
              <a:buAutoNum type="arabicPeriod"/>
            </a:pPr>
            <a:r>
              <a:rPr lang="en-US" altLang="ko-KR" dirty="0">
                <a:latin typeface="현대하모니 M" panose="02020603020101020101" pitchFamily="18" charset="-127"/>
                <a:ea typeface="현대하모니 M" panose="02020603020101020101" pitchFamily="18" charset="-127"/>
              </a:rPr>
              <a:t>Extract frames from video</a:t>
            </a:r>
          </a:p>
          <a:p>
            <a:pPr marL="342900" indent="-342900">
              <a:buAutoNum type="arabicPeriod"/>
            </a:pPr>
            <a:endParaRPr lang="en-US" altLang="ko-KR" sz="1000" dirty="0">
              <a:latin typeface="현대하모니 M" panose="02020603020101020101" pitchFamily="18" charset="-127"/>
              <a:ea typeface="현대하모니 M" panose="02020603020101020101" pitchFamily="18" charset="-127"/>
            </a:endParaRPr>
          </a:p>
          <a:p>
            <a:pPr marL="342900" indent="-342900">
              <a:buAutoNum type="arabicPeriod"/>
            </a:pPr>
            <a:r>
              <a:rPr lang="en-US" altLang="ko-KR" dirty="0">
                <a:latin typeface="현대하모니 M" panose="02020603020101020101" pitchFamily="18" charset="-127"/>
                <a:ea typeface="현대하모니 M" panose="02020603020101020101" pitchFamily="18" charset="-127"/>
              </a:rPr>
              <a:t>Construct input pairs (Xa, </a:t>
            </a:r>
            <a:r>
              <a:rPr lang="en-US" altLang="ko-KR" dirty="0" err="1">
                <a:latin typeface="현대하모니 M" panose="02020603020101020101" pitchFamily="18" charset="-127"/>
                <a:ea typeface="현대하모니 M" panose="02020603020101020101" pitchFamily="18" charset="-127"/>
              </a:rPr>
              <a:t>Xb</a:t>
            </a:r>
            <a:r>
              <a:rPr lang="en-US" altLang="ko-KR" dirty="0">
                <a:latin typeface="현대하모니 M" panose="02020603020101020101" pitchFamily="18" charset="-127"/>
                <a:ea typeface="현대하모니 M" panose="02020603020101020101" pitchFamily="18" charset="-127"/>
              </a:rPr>
              <a:t>)</a:t>
            </a:r>
          </a:p>
          <a:p>
            <a:pPr marL="342900" indent="-342900">
              <a:buAutoNum type="arabicPeriod"/>
            </a:pPr>
            <a:endParaRPr lang="en-US" altLang="ko-KR" sz="1000" dirty="0">
              <a:latin typeface="현대하모니 M" panose="02020603020101020101" pitchFamily="18" charset="-127"/>
              <a:ea typeface="현대하모니 M" panose="02020603020101020101" pitchFamily="18" charset="-127"/>
            </a:endParaRPr>
          </a:p>
          <a:p>
            <a:pPr marL="342900" indent="-342900">
              <a:buFontTx/>
              <a:buAutoNum type="arabicPeriod"/>
            </a:pPr>
            <a:r>
              <a:rPr lang="en-US" altLang="ko-KR" dirty="0">
                <a:latin typeface="현대하모니 M" panose="02020603020101020101" pitchFamily="18" charset="-127"/>
                <a:ea typeface="현대하모니 M" panose="02020603020101020101" pitchFamily="18" charset="-127"/>
              </a:rPr>
              <a:t>Estimate pixel movement between two consecutive frames</a:t>
            </a:r>
          </a:p>
          <a:p>
            <a:pPr marL="342900" indent="-342900">
              <a:buAutoNum type="arabicPeriod"/>
            </a:pPr>
            <a:endParaRPr lang="en-US" altLang="ko-KR" sz="1000" dirty="0">
              <a:latin typeface="현대하모니 M" panose="02020603020101020101" pitchFamily="18" charset="-127"/>
              <a:ea typeface="현대하모니 M" panose="02020603020101020101" pitchFamily="18" charset="-127"/>
            </a:endParaRPr>
          </a:p>
          <a:p>
            <a:pPr marL="342900" indent="-342900">
              <a:buAutoNum type="arabicPeriod"/>
            </a:pPr>
            <a:r>
              <a:rPr lang="en-US" altLang="ko-KR" dirty="0">
                <a:latin typeface="현대하모니 M" panose="02020603020101020101" pitchFamily="18" charset="-127"/>
                <a:ea typeface="현대하모니 M" panose="02020603020101020101" pitchFamily="18" charset="-127"/>
              </a:rPr>
              <a:t>Generate target (Y) using Optical Flow warping</a:t>
            </a:r>
          </a:p>
          <a:p>
            <a:endParaRPr lang="ko-KR" altLang="en-US" dirty="0">
              <a:latin typeface="현대하모니 M" panose="02020603020101020101" pitchFamily="18" charset="-127"/>
              <a:ea typeface="현대하모니 M" panose="02020603020101020101" pitchFamily="18" charset="-127"/>
            </a:endParaRPr>
          </a:p>
        </p:txBody>
      </p:sp>
      <p:grpSp>
        <p:nvGrpSpPr>
          <p:cNvPr id="46" name="그룹 45">
            <a:extLst>
              <a:ext uri="{FF2B5EF4-FFF2-40B4-BE49-F238E27FC236}">
                <a16:creationId xmlns:a16="http://schemas.microsoft.com/office/drawing/2014/main" id="{0F74D96A-759E-02F3-A036-E26E84028143}"/>
              </a:ext>
            </a:extLst>
          </p:cNvPr>
          <p:cNvGrpSpPr/>
          <p:nvPr/>
        </p:nvGrpSpPr>
        <p:grpSpPr>
          <a:xfrm>
            <a:off x="612137" y="3219327"/>
            <a:ext cx="10851613" cy="2249298"/>
            <a:chOff x="612137" y="3219327"/>
            <a:chExt cx="10851613" cy="2249298"/>
          </a:xfrm>
        </p:grpSpPr>
        <p:grpSp>
          <p:nvGrpSpPr>
            <p:cNvPr id="12" name="그룹 11">
              <a:extLst>
                <a:ext uri="{FF2B5EF4-FFF2-40B4-BE49-F238E27FC236}">
                  <a16:creationId xmlns:a16="http://schemas.microsoft.com/office/drawing/2014/main" id="{15D86B74-0E2D-9E2A-102D-46742B084399}"/>
                </a:ext>
              </a:extLst>
            </p:cNvPr>
            <p:cNvGrpSpPr/>
            <p:nvPr/>
          </p:nvGrpSpPr>
          <p:grpSpPr>
            <a:xfrm>
              <a:off x="612137" y="3297873"/>
              <a:ext cx="1818446" cy="2170752"/>
              <a:chOff x="612137" y="3297873"/>
              <a:chExt cx="1818446" cy="2170752"/>
            </a:xfrm>
          </p:grpSpPr>
          <p:pic>
            <p:nvPicPr>
              <p:cNvPr id="8" name="그림 7">
                <a:extLst>
                  <a:ext uri="{FF2B5EF4-FFF2-40B4-BE49-F238E27FC236}">
                    <a16:creationId xmlns:a16="http://schemas.microsoft.com/office/drawing/2014/main" id="{9F203AAF-3E65-C0C0-D7B8-7623CC59D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37" y="3297873"/>
                <a:ext cx="1818446" cy="1803600"/>
              </a:xfrm>
              <a:prstGeom prst="rect">
                <a:avLst/>
              </a:prstGeom>
            </p:spPr>
          </p:pic>
          <p:sp>
            <p:nvSpPr>
              <p:cNvPr id="11" name="TextBox 10">
                <a:extLst>
                  <a:ext uri="{FF2B5EF4-FFF2-40B4-BE49-F238E27FC236}">
                    <a16:creationId xmlns:a16="http://schemas.microsoft.com/office/drawing/2014/main" id="{ED8D9734-ABA0-005D-F97E-86119413DA65}"/>
                  </a:ext>
                </a:extLst>
              </p:cNvPr>
              <p:cNvSpPr txBox="1"/>
              <p:nvPr/>
            </p:nvSpPr>
            <p:spPr>
              <a:xfrm>
                <a:off x="747930" y="5160848"/>
                <a:ext cx="1546860" cy="307777"/>
              </a:xfrm>
              <a:prstGeom prst="rect">
                <a:avLst/>
              </a:prstGeom>
              <a:noFill/>
            </p:spPr>
            <p:txBody>
              <a:bodyPr wrap="square" rtlCol="0">
                <a:spAutoFit/>
              </a:bodyPr>
              <a:lstStyle/>
              <a:p>
                <a:pPr algn="ctr"/>
                <a:r>
                  <a:rPr lang="en-US" altLang="ko-KR" sz="1400" dirty="0">
                    <a:latin typeface="현대하모니 M" panose="02020603020101020101" pitchFamily="18" charset="-127"/>
                    <a:ea typeface="현대하모니 M" panose="02020603020101020101" pitchFamily="18" charset="-127"/>
                  </a:rPr>
                  <a:t>Input video.mp4</a:t>
                </a:r>
                <a:endParaRPr lang="ko-KR" altLang="en-US" sz="1400" dirty="0">
                  <a:latin typeface="현대하모니 M" panose="02020603020101020101" pitchFamily="18" charset="-127"/>
                  <a:ea typeface="현대하모니 M" panose="02020603020101020101" pitchFamily="18" charset="-127"/>
                </a:endParaRPr>
              </a:p>
            </p:txBody>
          </p:sp>
        </p:grpSp>
        <p:grpSp>
          <p:nvGrpSpPr>
            <p:cNvPr id="14" name="그룹 13">
              <a:extLst>
                <a:ext uri="{FF2B5EF4-FFF2-40B4-BE49-F238E27FC236}">
                  <a16:creationId xmlns:a16="http://schemas.microsoft.com/office/drawing/2014/main" id="{844D017F-8B21-1420-95F3-ECFD8F8DFAF7}"/>
                </a:ext>
              </a:extLst>
            </p:cNvPr>
            <p:cNvGrpSpPr/>
            <p:nvPr/>
          </p:nvGrpSpPr>
          <p:grpSpPr>
            <a:xfrm>
              <a:off x="3101340" y="3238499"/>
              <a:ext cx="1196340" cy="2230126"/>
              <a:chOff x="3101340" y="3238499"/>
              <a:chExt cx="1196340" cy="2230126"/>
            </a:xfrm>
          </p:grpSpPr>
          <p:pic>
            <p:nvPicPr>
              <p:cNvPr id="5" name="그림 4">
                <a:extLst>
                  <a:ext uri="{FF2B5EF4-FFF2-40B4-BE49-F238E27FC236}">
                    <a16:creationId xmlns:a16="http://schemas.microsoft.com/office/drawing/2014/main" id="{DCC27888-ADA2-B6D5-1E9E-14F8B185ABCC}"/>
                  </a:ext>
                </a:extLst>
              </p:cNvPr>
              <p:cNvPicPr>
                <a:picLocks noChangeAspect="1"/>
              </p:cNvPicPr>
              <p:nvPr/>
            </p:nvPicPr>
            <p:blipFill>
              <a:blip r:embed="rId4"/>
              <a:srcRect l="19161" t="5258" r="63038"/>
              <a:stretch>
                <a:fillRect/>
              </a:stretch>
            </p:blipFill>
            <p:spPr>
              <a:xfrm>
                <a:off x="3101340" y="3238499"/>
                <a:ext cx="1196340" cy="192234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43AF33-C6BD-064F-4326-E2B122C885ED}"/>
                      </a:ext>
                    </a:extLst>
                  </p:cNvPr>
                  <p:cNvSpPr txBox="1"/>
                  <p:nvPr/>
                </p:nvSpPr>
                <p:spPr>
                  <a:xfrm>
                    <a:off x="3272947" y="5141676"/>
                    <a:ext cx="853126" cy="326949"/>
                  </a:xfrm>
                  <a:prstGeom prst="rect">
                    <a:avLst/>
                  </a:prstGeom>
                  <a:noFill/>
                </p:spPr>
                <p:txBody>
                  <a:bodyPr wrap="square" rtlCol="0">
                    <a:spAutoFit/>
                  </a:bodyPr>
                  <a:lstStyle/>
                  <a:p>
                    <a:pPr algn="ctr"/>
                    <a:r>
                      <a:rPr lang="en-US" altLang="ko-KR" sz="1400" dirty="0">
                        <a:latin typeface="현대하모니 M" panose="02020603020101020101" pitchFamily="18" charset="-127"/>
                        <a:ea typeface="현대하모니 M" panose="02020603020101020101" pitchFamily="18" charset="-127"/>
                      </a:rPr>
                      <a:t>Xa(</a:t>
                    </a:r>
                    <a14:m>
                      <m:oMath xmlns:m="http://schemas.openxmlformats.org/officeDocument/2006/math">
                        <m:sSub>
                          <m:sSubPr>
                            <m:ctrlPr>
                              <a:rPr lang="en-US" altLang="ko-KR" sz="1400" b="0" i="1" smtClean="0">
                                <a:latin typeface="Cambria Math" panose="02040503050406030204" pitchFamily="18" charset="0"/>
                              </a:rPr>
                            </m:ctrlPr>
                          </m:sSubPr>
                          <m:e>
                            <m:r>
                              <m:rPr>
                                <m:sty m:val="p"/>
                              </m:rPr>
                              <a:rPr lang="en-US" altLang="ko-KR" sz="1400" b="0" i="0" smtClean="0">
                                <a:latin typeface="Cambria Math" panose="02040503050406030204" pitchFamily="18" charset="0"/>
                              </a:rPr>
                              <m:t>F</m:t>
                            </m:r>
                          </m:e>
                          <m:sub>
                            <m:r>
                              <m:rPr>
                                <m:sty m:val="p"/>
                              </m:rPr>
                              <a:rPr lang="en-US" altLang="ko-KR" sz="1400" b="0" i="0" smtClean="0">
                                <a:latin typeface="Cambria Math" panose="02040503050406030204" pitchFamily="18" charset="0"/>
                              </a:rPr>
                              <m:t>prev</m:t>
                            </m:r>
                          </m:sub>
                        </m:sSub>
                      </m:oMath>
                    </a14:m>
                    <a:r>
                      <a:rPr lang="en-US" altLang="ko-KR" sz="1400" dirty="0">
                        <a:latin typeface="현대하모니 M" panose="02020603020101020101" pitchFamily="18" charset="-127"/>
                        <a:ea typeface="현대하모니 M" panose="02020603020101020101" pitchFamily="18" charset="-127"/>
                      </a:rPr>
                      <a:t>)</a:t>
                    </a:r>
                    <a:endParaRPr lang="ko-KR" altLang="en-US" sz="1400" dirty="0">
                      <a:latin typeface="현대하모니 M" panose="02020603020101020101" pitchFamily="18" charset="-127"/>
                      <a:ea typeface="현대하모니 M" panose="02020603020101020101" pitchFamily="18" charset="-127"/>
                    </a:endParaRPr>
                  </a:p>
                </p:txBody>
              </p:sp>
            </mc:Choice>
            <mc:Fallback xmlns="">
              <p:sp>
                <p:nvSpPr>
                  <p:cNvPr id="13" name="TextBox 12">
                    <a:extLst>
                      <a:ext uri="{FF2B5EF4-FFF2-40B4-BE49-F238E27FC236}">
                        <a16:creationId xmlns:a16="http://schemas.microsoft.com/office/drawing/2014/main" id="{8143AF33-C6BD-064F-4326-E2B122C885ED}"/>
                      </a:ext>
                    </a:extLst>
                  </p:cNvPr>
                  <p:cNvSpPr txBox="1">
                    <a:spLocks noRot="1" noChangeAspect="1" noMove="1" noResize="1" noEditPoints="1" noAdjustHandles="1" noChangeArrowheads="1" noChangeShapeType="1" noTextEdit="1"/>
                  </p:cNvSpPr>
                  <p:nvPr/>
                </p:nvSpPr>
                <p:spPr>
                  <a:xfrm>
                    <a:off x="3272947" y="5141676"/>
                    <a:ext cx="853126" cy="326949"/>
                  </a:xfrm>
                  <a:prstGeom prst="rect">
                    <a:avLst/>
                  </a:prstGeom>
                  <a:blipFill>
                    <a:blip r:embed="rId5"/>
                    <a:stretch>
                      <a:fillRect l="-5714" t="-5556" r="-6429" b="-9259"/>
                    </a:stretch>
                  </a:blipFill>
                </p:spPr>
                <p:txBody>
                  <a:bodyPr/>
                  <a:lstStyle/>
                  <a:p>
                    <a:r>
                      <a:rPr lang="ko-KR" altLang="en-US">
                        <a:noFill/>
                      </a:rPr>
                      <a:t> </a:t>
                    </a:r>
                  </a:p>
                </p:txBody>
              </p:sp>
            </mc:Fallback>
          </mc:AlternateContent>
        </p:grpSp>
        <p:grpSp>
          <p:nvGrpSpPr>
            <p:cNvPr id="17" name="그룹 16">
              <a:extLst>
                <a:ext uri="{FF2B5EF4-FFF2-40B4-BE49-F238E27FC236}">
                  <a16:creationId xmlns:a16="http://schemas.microsoft.com/office/drawing/2014/main" id="{BD3CDCC4-96A6-10C1-F53D-5C68D1741A08}"/>
                </a:ext>
              </a:extLst>
            </p:cNvPr>
            <p:cNvGrpSpPr/>
            <p:nvPr/>
          </p:nvGrpSpPr>
          <p:grpSpPr>
            <a:xfrm>
              <a:off x="4453644" y="3238499"/>
              <a:ext cx="1196340" cy="2170751"/>
              <a:chOff x="4453644" y="3238499"/>
              <a:chExt cx="1196340" cy="2170751"/>
            </a:xfrm>
          </p:grpSpPr>
          <p:pic>
            <p:nvPicPr>
              <p:cNvPr id="6" name="그림 5">
                <a:extLst>
                  <a:ext uri="{FF2B5EF4-FFF2-40B4-BE49-F238E27FC236}">
                    <a16:creationId xmlns:a16="http://schemas.microsoft.com/office/drawing/2014/main" id="{07001C0D-A0DD-331C-E4C1-0A19B1BB442A}"/>
                  </a:ext>
                </a:extLst>
              </p:cNvPr>
              <p:cNvPicPr>
                <a:picLocks noChangeAspect="1"/>
              </p:cNvPicPr>
              <p:nvPr/>
            </p:nvPicPr>
            <p:blipFill>
              <a:blip r:embed="rId4"/>
              <a:srcRect l="19161" t="5258" r="63038"/>
              <a:stretch>
                <a:fillRect/>
              </a:stretch>
            </p:blipFill>
            <p:spPr>
              <a:xfrm>
                <a:off x="4453644" y="3238499"/>
                <a:ext cx="1196340" cy="1922349"/>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FB14E59-8EFE-5885-FE91-C86D8228DC23}"/>
                      </a:ext>
                    </a:extLst>
                  </p:cNvPr>
                  <p:cNvSpPr txBox="1"/>
                  <p:nvPr/>
                </p:nvSpPr>
                <p:spPr>
                  <a:xfrm>
                    <a:off x="4622997" y="5101473"/>
                    <a:ext cx="857633" cy="307777"/>
                  </a:xfrm>
                  <a:prstGeom prst="rect">
                    <a:avLst/>
                  </a:prstGeom>
                  <a:noFill/>
                </p:spPr>
                <p:txBody>
                  <a:bodyPr wrap="square" rtlCol="0">
                    <a:spAutoFit/>
                  </a:bodyPr>
                  <a:lstStyle/>
                  <a:p>
                    <a:pPr algn="ctr"/>
                    <a:r>
                      <a:rPr lang="en-US" altLang="ko-KR" sz="1400" dirty="0">
                        <a:latin typeface="현대하모니 M" panose="02020603020101020101" pitchFamily="18" charset="-127"/>
                        <a:ea typeface="현대하모니 M" panose="02020603020101020101" pitchFamily="18" charset="-127"/>
                      </a:rPr>
                      <a:t>Xa(</a:t>
                    </a:r>
                    <a14:m>
                      <m:oMath xmlns:m="http://schemas.openxmlformats.org/officeDocument/2006/math">
                        <m:sSub>
                          <m:sSubPr>
                            <m:ctrlPr>
                              <a:rPr lang="en-US" altLang="ko-KR" sz="1400" b="0" i="1" smtClean="0">
                                <a:latin typeface="Cambria Math" panose="02040503050406030204" pitchFamily="18" charset="0"/>
                              </a:rPr>
                            </m:ctrlPr>
                          </m:sSubPr>
                          <m:e>
                            <m:r>
                              <m:rPr>
                                <m:sty m:val="p"/>
                              </m:rPr>
                              <a:rPr lang="en-US" altLang="ko-KR" sz="1400" b="0" i="0" smtClean="0">
                                <a:latin typeface="Cambria Math" panose="02040503050406030204" pitchFamily="18" charset="0"/>
                              </a:rPr>
                              <m:t>F</m:t>
                            </m:r>
                          </m:e>
                          <m:sub>
                            <m:r>
                              <m:rPr>
                                <m:sty m:val="p"/>
                              </m:rPr>
                              <a:rPr lang="en-US" altLang="ko-KR" sz="1400" b="0" i="0" smtClean="0">
                                <a:latin typeface="Cambria Math" panose="02040503050406030204" pitchFamily="18" charset="0"/>
                              </a:rPr>
                              <m:t>curr</m:t>
                            </m:r>
                          </m:sub>
                        </m:sSub>
                      </m:oMath>
                    </a14:m>
                    <a:r>
                      <a:rPr lang="en-US" altLang="ko-KR" sz="1400" dirty="0">
                        <a:latin typeface="현대하모니 M" panose="02020603020101020101" pitchFamily="18" charset="-127"/>
                        <a:ea typeface="현대하모니 M" panose="02020603020101020101" pitchFamily="18" charset="-127"/>
                      </a:rPr>
                      <a:t>)</a:t>
                    </a:r>
                    <a:endParaRPr lang="ko-KR" altLang="en-US" sz="1400" dirty="0">
                      <a:latin typeface="현대하모니 M" panose="02020603020101020101" pitchFamily="18" charset="-127"/>
                      <a:ea typeface="현대하모니 M" panose="02020603020101020101" pitchFamily="18" charset="-127"/>
                    </a:endParaRPr>
                  </a:p>
                </p:txBody>
              </p:sp>
            </mc:Choice>
            <mc:Fallback xmlns="">
              <p:sp>
                <p:nvSpPr>
                  <p:cNvPr id="15" name="TextBox 14">
                    <a:extLst>
                      <a:ext uri="{FF2B5EF4-FFF2-40B4-BE49-F238E27FC236}">
                        <a16:creationId xmlns:a16="http://schemas.microsoft.com/office/drawing/2014/main" id="{CFB14E59-8EFE-5885-FE91-C86D8228DC23}"/>
                      </a:ext>
                    </a:extLst>
                  </p:cNvPr>
                  <p:cNvSpPr txBox="1">
                    <a:spLocks noRot="1" noChangeAspect="1" noMove="1" noResize="1" noEditPoints="1" noAdjustHandles="1" noChangeArrowheads="1" noChangeShapeType="1" noTextEdit="1"/>
                  </p:cNvSpPr>
                  <p:nvPr/>
                </p:nvSpPr>
                <p:spPr>
                  <a:xfrm>
                    <a:off x="4622997" y="5101473"/>
                    <a:ext cx="857633" cy="307777"/>
                  </a:xfrm>
                  <a:prstGeom prst="rect">
                    <a:avLst/>
                  </a:prstGeom>
                  <a:blipFill>
                    <a:blip r:embed="rId6"/>
                    <a:stretch>
                      <a:fillRect l="-5674" t="-6000" r="-6383" b="-18000"/>
                    </a:stretch>
                  </a:blipFill>
                </p:spPr>
                <p:txBody>
                  <a:bodyPr/>
                  <a:lstStyle/>
                  <a:p>
                    <a:r>
                      <a:rPr lang="ko-KR" altLang="en-US">
                        <a:noFill/>
                      </a:rPr>
                      <a:t> </a:t>
                    </a:r>
                  </a:p>
                </p:txBody>
              </p:sp>
            </mc:Fallback>
          </mc:AlternateContent>
        </p:grpSp>
        <p:grpSp>
          <p:nvGrpSpPr>
            <p:cNvPr id="34" name="그룹 33">
              <a:extLst>
                <a:ext uri="{FF2B5EF4-FFF2-40B4-BE49-F238E27FC236}">
                  <a16:creationId xmlns:a16="http://schemas.microsoft.com/office/drawing/2014/main" id="{7D9CA057-AD2A-C0C9-4BCA-6217621FD0BE}"/>
                </a:ext>
              </a:extLst>
            </p:cNvPr>
            <p:cNvGrpSpPr/>
            <p:nvPr/>
          </p:nvGrpSpPr>
          <p:grpSpPr>
            <a:xfrm>
              <a:off x="6243395" y="3238497"/>
              <a:ext cx="1259277" cy="1862974"/>
              <a:chOff x="6243395" y="3238497"/>
              <a:chExt cx="1259277" cy="1862974"/>
            </a:xfrm>
          </p:grpSpPr>
          <p:pic>
            <p:nvPicPr>
              <p:cNvPr id="19" name="그림 18">
                <a:extLst>
                  <a:ext uri="{FF2B5EF4-FFF2-40B4-BE49-F238E27FC236}">
                    <a16:creationId xmlns:a16="http://schemas.microsoft.com/office/drawing/2014/main" id="{E580CB44-4E2C-1790-594B-018F6AF6FE91}"/>
                  </a:ext>
                </a:extLst>
              </p:cNvPr>
              <p:cNvPicPr>
                <a:picLocks noChangeAspect="1"/>
              </p:cNvPicPr>
              <p:nvPr/>
            </p:nvPicPr>
            <p:blipFill>
              <a:blip r:embed="rId7"/>
              <a:srcRect b="8437"/>
              <a:stretch>
                <a:fillRect/>
              </a:stretch>
            </p:blipFill>
            <p:spPr>
              <a:xfrm>
                <a:off x="6243395" y="3238497"/>
                <a:ext cx="1217720" cy="1862973"/>
              </a:xfrm>
              <a:prstGeom prst="rect">
                <a:avLst/>
              </a:prstGeom>
            </p:spPr>
          </p:pic>
          <p:pic>
            <p:nvPicPr>
              <p:cNvPr id="24" name="그림 23">
                <a:extLst>
                  <a:ext uri="{FF2B5EF4-FFF2-40B4-BE49-F238E27FC236}">
                    <a16:creationId xmlns:a16="http://schemas.microsoft.com/office/drawing/2014/main" id="{561BE3F4-8FEE-D8F8-DFDE-0A18AE5854B1}"/>
                  </a:ext>
                </a:extLst>
              </p:cNvPr>
              <p:cNvPicPr>
                <a:picLocks noChangeAspect="1"/>
              </p:cNvPicPr>
              <p:nvPr/>
            </p:nvPicPr>
            <p:blipFill>
              <a:blip r:embed="rId8"/>
              <a:stretch>
                <a:fillRect/>
              </a:stretch>
            </p:blipFill>
            <p:spPr>
              <a:xfrm>
                <a:off x="7284507" y="3243861"/>
                <a:ext cx="218165" cy="1857610"/>
              </a:xfrm>
              <a:prstGeom prst="rect">
                <a:avLst/>
              </a:prstGeom>
            </p:spPr>
          </p:pic>
        </p:grpSp>
        <p:grpSp>
          <p:nvGrpSpPr>
            <p:cNvPr id="33" name="그룹 32">
              <a:extLst>
                <a:ext uri="{FF2B5EF4-FFF2-40B4-BE49-F238E27FC236}">
                  <a16:creationId xmlns:a16="http://schemas.microsoft.com/office/drawing/2014/main" id="{8E6E9F82-AD2E-34F1-8F91-91F18B7A2038}"/>
                </a:ext>
              </a:extLst>
            </p:cNvPr>
            <p:cNvGrpSpPr/>
            <p:nvPr/>
          </p:nvGrpSpPr>
          <p:grpSpPr>
            <a:xfrm>
              <a:off x="7630469" y="3219327"/>
              <a:ext cx="1315227" cy="1882144"/>
              <a:chOff x="7630469" y="3219327"/>
              <a:chExt cx="1315227" cy="1882144"/>
            </a:xfrm>
          </p:grpSpPr>
          <p:pic>
            <p:nvPicPr>
              <p:cNvPr id="21" name="그림 20">
                <a:extLst>
                  <a:ext uri="{FF2B5EF4-FFF2-40B4-BE49-F238E27FC236}">
                    <a16:creationId xmlns:a16="http://schemas.microsoft.com/office/drawing/2014/main" id="{52055939-F355-1289-4FEF-6C08C66A4D52}"/>
                  </a:ext>
                </a:extLst>
              </p:cNvPr>
              <p:cNvPicPr>
                <a:picLocks noChangeAspect="1"/>
              </p:cNvPicPr>
              <p:nvPr/>
            </p:nvPicPr>
            <p:blipFill>
              <a:blip r:embed="rId9"/>
              <a:srcRect t="1812" b="2254"/>
              <a:stretch>
                <a:fillRect/>
              </a:stretch>
            </p:blipFill>
            <p:spPr>
              <a:xfrm>
                <a:off x="7630469" y="3238498"/>
                <a:ext cx="1196340" cy="1862973"/>
              </a:xfrm>
              <a:prstGeom prst="rect">
                <a:avLst/>
              </a:prstGeom>
            </p:spPr>
          </p:pic>
          <p:pic>
            <p:nvPicPr>
              <p:cNvPr id="30" name="그림 29">
                <a:extLst>
                  <a:ext uri="{FF2B5EF4-FFF2-40B4-BE49-F238E27FC236}">
                    <a16:creationId xmlns:a16="http://schemas.microsoft.com/office/drawing/2014/main" id="{8746D445-A4DC-BC8D-DB75-3AD6C809CDBB}"/>
                  </a:ext>
                </a:extLst>
              </p:cNvPr>
              <p:cNvPicPr>
                <a:picLocks noChangeAspect="1"/>
              </p:cNvPicPr>
              <p:nvPr/>
            </p:nvPicPr>
            <p:blipFill>
              <a:blip r:embed="rId10"/>
              <a:stretch>
                <a:fillRect/>
              </a:stretch>
            </p:blipFill>
            <p:spPr>
              <a:xfrm>
                <a:off x="8690032" y="3219327"/>
                <a:ext cx="255664" cy="1857611"/>
              </a:xfrm>
              <a:prstGeom prst="rect">
                <a:avLst/>
              </a:prstGeom>
            </p:spPr>
          </p:pic>
        </p:grpSp>
        <p:sp>
          <p:nvSpPr>
            <p:cNvPr id="31" name="TextBox 30">
              <a:extLst>
                <a:ext uri="{FF2B5EF4-FFF2-40B4-BE49-F238E27FC236}">
                  <a16:creationId xmlns:a16="http://schemas.microsoft.com/office/drawing/2014/main" id="{42714993-2698-A447-2BA8-FEE31038E966}"/>
                </a:ext>
              </a:extLst>
            </p:cNvPr>
            <p:cNvSpPr txBox="1"/>
            <p:nvPr/>
          </p:nvSpPr>
          <p:spPr>
            <a:xfrm>
              <a:off x="5910339" y="5117866"/>
              <a:ext cx="1883831" cy="307777"/>
            </a:xfrm>
            <a:prstGeom prst="rect">
              <a:avLst/>
            </a:prstGeom>
            <a:noFill/>
          </p:spPr>
          <p:txBody>
            <a:bodyPr wrap="square" rtlCol="0">
              <a:spAutoFit/>
            </a:bodyPr>
            <a:lstStyle/>
            <a:p>
              <a:pPr algn="ctr"/>
              <a:r>
                <a:rPr lang="en-US" altLang="ko-KR" sz="1400" dirty="0">
                  <a:latin typeface="현대하모니 M" panose="02020603020101020101" pitchFamily="18" charset="-127"/>
                  <a:ea typeface="현대하모니 M" panose="02020603020101020101" pitchFamily="18" charset="-127"/>
                </a:rPr>
                <a:t>dx(Horizontal)</a:t>
              </a:r>
              <a:endParaRPr lang="ko-KR" altLang="en-US" sz="1400" dirty="0">
                <a:latin typeface="현대하모니 M" panose="02020603020101020101" pitchFamily="18" charset="-127"/>
                <a:ea typeface="현대하모니 M" panose="02020603020101020101" pitchFamily="18" charset="-127"/>
              </a:endParaRPr>
            </a:p>
          </p:txBody>
        </p:sp>
        <p:sp>
          <p:nvSpPr>
            <p:cNvPr id="32" name="TextBox 31">
              <a:extLst>
                <a:ext uri="{FF2B5EF4-FFF2-40B4-BE49-F238E27FC236}">
                  <a16:creationId xmlns:a16="http://schemas.microsoft.com/office/drawing/2014/main" id="{366614D0-BAF4-41D0-791B-DCDD16EC805F}"/>
                </a:ext>
              </a:extLst>
            </p:cNvPr>
            <p:cNvSpPr txBox="1"/>
            <p:nvPr/>
          </p:nvSpPr>
          <p:spPr>
            <a:xfrm>
              <a:off x="7264896" y="5117866"/>
              <a:ext cx="1883831" cy="307777"/>
            </a:xfrm>
            <a:prstGeom prst="rect">
              <a:avLst/>
            </a:prstGeom>
            <a:noFill/>
          </p:spPr>
          <p:txBody>
            <a:bodyPr wrap="square" rtlCol="0">
              <a:spAutoFit/>
            </a:bodyPr>
            <a:lstStyle/>
            <a:p>
              <a:pPr algn="ctr"/>
              <a:r>
                <a:rPr lang="en-US" altLang="ko-KR" sz="1400" dirty="0" err="1">
                  <a:latin typeface="현대하모니 M" panose="02020603020101020101" pitchFamily="18" charset="-127"/>
                  <a:ea typeface="현대하모니 M" panose="02020603020101020101" pitchFamily="18" charset="-127"/>
                </a:rPr>
                <a:t>dy</a:t>
              </a:r>
              <a:r>
                <a:rPr lang="en-US" altLang="ko-KR" sz="1400" dirty="0">
                  <a:latin typeface="현대하모니 M" panose="02020603020101020101" pitchFamily="18" charset="-127"/>
                  <a:ea typeface="현대하모니 M" panose="02020603020101020101" pitchFamily="18" charset="-127"/>
                </a:rPr>
                <a:t>(Vertical)</a:t>
              </a:r>
              <a:endParaRPr lang="ko-KR" altLang="en-US" sz="1400" dirty="0">
                <a:latin typeface="현대하모니 M" panose="02020603020101020101" pitchFamily="18" charset="-127"/>
                <a:ea typeface="현대하모니 M" panose="02020603020101020101" pitchFamily="18" charset="-127"/>
              </a:endParaRPr>
            </a:p>
          </p:txBody>
        </p:sp>
        <p:grpSp>
          <p:nvGrpSpPr>
            <p:cNvPr id="40" name="그룹 39">
              <a:extLst>
                <a:ext uri="{FF2B5EF4-FFF2-40B4-BE49-F238E27FC236}">
                  <a16:creationId xmlns:a16="http://schemas.microsoft.com/office/drawing/2014/main" id="{386B38F3-FD41-6CCA-CE2C-13F12302BA46}"/>
                </a:ext>
              </a:extLst>
            </p:cNvPr>
            <p:cNvGrpSpPr/>
            <p:nvPr/>
          </p:nvGrpSpPr>
          <p:grpSpPr>
            <a:xfrm>
              <a:off x="9621689" y="3238497"/>
              <a:ext cx="1842061" cy="2192231"/>
              <a:chOff x="9406830" y="3238497"/>
              <a:chExt cx="1842061" cy="2192231"/>
            </a:xfrm>
          </p:grpSpPr>
          <p:pic>
            <p:nvPicPr>
              <p:cNvPr id="38" name="그림 37">
                <a:extLst>
                  <a:ext uri="{FF2B5EF4-FFF2-40B4-BE49-F238E27FC236}">
                    <a16:creationId xmlns:a16="http://schemas.microsoft.com/office/drawing/2014/main" id="{E9A7C27E-9566-70D0-123F-DEE5C1E08807}"/>
                  </a:ext>
                </a:extLst>
              </p:cNvPr>
              <p:cNvPicPr>
                <a:picLocks noChangeAspect="1"/>
              </p:cNvPicPr>
              <p:nvPr/>
            </p:nvPicPr>
            <p:blipFill>
              <a:blip r:embed="rId11">
                <a:extLst>
                  <a:ext uri="{28A0092B-C50C-407E-A947-70E740481C1C}">
                    <a14:useLocalDpi xmlns:a14="http://schemas.microsoft.com/office/drawing/2010/main" val="0"/>
                  </a:ext>
                </a:extLst>
              </a:blip>
              <a:srcRect l="8567" r="7404"/>
              <a:stretch>
                <a:fillRect/>
              </a:stretch>
            </p:blipFill>
            <p:spPr>
              <a:xfrm>
                <a:off x="9406830" y="3238497"/>
                <a:ext cx="1818447" cy="1827091"/>
              </a:xfrm>
              <a:prstGeom prst="rect">
                <a:avLst/>
              </a:prstGeom>
            </p:spPr>
          </p:pic>
          <p:sp>
            <p:nvSpPr>
              <p:cNvPr id="39" name="TextBox 38">
                <a:extLst>
                  <a:ext uri="{FF2B5EF4-FFF2-40B4-BE49-F238E27FC236}">
                    <a16:creationId xmlns:a16="http://schemas.microsoft.com/office/drawing/2014/main" id="{E326720D-3F94-08F2-1EEF-F1859CD530EE}"/>
                  </a:ext>
                </a:extLst>
              </p:cNvPr>
              <p:cNvSpPr txBox="1"/>
              <p:nvPr/>
            </p:nvSpPr>
            <p:spPr>
              <a:xfrm>
                <a:off x="9430445" y="5122951"/>
                <a:ext cx="1818446" cy="307777"/>
              </a:xfrm>
              <a:prstGeom prst="rect">
                <a:avLst/>
              </a:prstGeom>
              <a:noFill/>
            </p:spPr>
            <p:txBody>
              <a:bodyPr wrap="square" rtlCol="0">
                <a:spAutoFit/>
              </a:bodyPr>
              <a:lstStyle/>
              <a:p>
                <a:pPr algn="ctr"/>
                <a:r>
                  <a:rPr lang="en-US" altLang="ko-KR" sz="1400" dirty="0">
                    <a:latin typeface="현대하모니 M" panose="02020603020101020101" pitchFamily="18" charset="-127"/>
                    <a:ea typeface="현대하모니 M" panose="02020603020101020101" pitchFamily="18" charset="-127"/>
                  </a:rPr>
                  <a:t>Warped Y (x 10.0)</a:t>
                </a:r>
                <a:endParaRPr lang="ko-KR" altLang="en-US" sz="1400" dirty="0">
                  <a:latin typeface="현대하모니 M" panose="02020603020101020101" pitchFamily="18" charset="-127"/>
                  <a:ea typeface="현대하모니 M" panose="02020603020101020101" pitchFamily="18" charset="-127"/>
                </a:endParaRPr>
              </a:p>
            </p:txBody>
          </p:sp>
        </p:grpSp>
        <p:sp>
          <p:nvSpPr>
            <p:cNvPr id="41" name="화살표: 오른쪽 40">
              <a:extLst>
                <a:ext uri="{FF2B5EF4-FFF2-40B4-BE49-F238E27FC236}">
                  <a16:creationId xmlns:a16="http://schemas.microsoft.com/office/drawing/2014/main" id="{C3F35383-E868-F5CC-D786-2614996453DB}"/>
                </a:ext>
              </a:extLst>
            </p:cNvPr>
            <p:cNvSpPr/>
            <p:nvPr/>
          </p:nvSpPr>
          <p:spPr>
            <a:xfrm>
              <a:off x="2578593" y="4091224"/>
              <a:ext cx="403860" cy="21689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42" name="화살표: 오른쪽 41">
              <a:extLst>
                <a:ext uri="{FF2B5EF4-FFF2-40B4-BE49-F238E27FC236}">
                  <a16:creationId xmlns:a16="http://schemas.microsoft.com/office/drawing/2014/main" id="{831B9B66-4C5F-BACE-1716-718594A41D42}"/>
                </a:ext>
              </a:extLst>
            </p:cNvPr>
            <p:cNvSpPr/>
            <p:nvPr/>
          </p:nvSpPr>
          <p:spPr>
            <a:xfrm>
              <a:off x="5744759" y="4091224"/>
              <a:ext cx="403860" cy="21689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43" name="화살표: 오른쪽 42">
              <a:extLst>
                <a:ext uri="{FF2B5EF4-FFF2-40B4-BE49-F238E27FC236}">
                  <a16:creationId xmlns:a16="http://schemas.microsoft.com/office/drawing/2014/main" id="{57B76C6C-47CC-BB4D-063E-5C881AC0F4AB}"/>
                </a:ext>
              </a:extLst>
            </p:cNvPr>
            <p:cNvSpPr/>
            <p:nvPr/>
          </p:nvSpPr>
          <p:spPr>
            <a:xfrm>
              <a:off x="9075751" y="4091224"/>
              <a:ext cx="403860" cy="21689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grpSp>
      <p:sp>
        <p:nvSpPr>
          <p:cNvPr id="47" name="직사각형 46">
            <a:extLst>
              <a:ext uri="{FF2B5EF4-FFF2-40B4-BE49-F238E27FC236}">
                <a16:creationId xmlns:a16="http://schemas.microsoft.com/office/drawing/2014/main" id="{2DAB0759-BE15-8C24-FFDF-933223C54A1C}"/>
              </a:ext>
            </a:extLst>
          </p:cNvPr>
          <p:cNvSpPr/>
          <p:nvPr/>
        </p:nvSpPr>
        <p:spPr>
          <a:xfrm>
            <a:off x="8313420" y="1209763"/>
            <a:ext cx="2125980" cy="13505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현대하모니 M" panose="02020603020101020101" pitchFamily="18" charset="-127"/>
                <a:ea typeface="현대하모니 M" panose="02020603020101020101" pitchFamily="18" charset="-127"/>
              </a:rPr>
              <a:t>여기다 실험 세팅 </a:t>
            </a:r>
            <a:r>
              <a:rPr lang="ko-KR" altLang="en-US" dirty="0" err="1">
                <a:solidFill>
                  <a:schemeClr val="tx1"/>
                </a:solidFill>
                <a:latin typeface="현대하모니 M" panose="02020603020101020101" pitchFamily="18" charset="-127"/>
                <a:ea typeface="현대하모니 M" panose="02020603020101020101" pitchFamily="18" charset="-127"/>
              </a:rPr>
              <a:t>한거</a:t>
            </a:r>
            <a:r>
              <a:rPr lang="ko-KR" altLang="en-US" dirty="0">
                <a:solidFill>
                  <a:schemeClr val="tx1"/>
                </a:solidFill>
                <a:latin typeface="현대하모니 M" panose="02020603020101020101" pitchFamily="18" charset="-127"/>
                <a:ea typeface="현대하모니 M" panose="02020603020101020101" pitchFamily="18" charset="-127"/>
              </a:rPr>
              <a:t> 사진 하나</a:t>
            </a:r>
            <a:r>
              <a:rPr lang="en-US" altLang="ko-KR" dirty="0">
                <a:solidFill>
                  <a:schemeClr val="tx1"/>
                </a:solidFill>
                <a:latin typeface="현대하모니 M" panose="02020603020101020101" pitchFamily="18" charset="-127"/>
                <a:ea typeface="현대하모니 M" panose="02020603020101020101" pitchFamily="18" charset="-127"/>
              </a:rPr>
              <a:t>?</a:t>
            </a:r>
            <a:endParaRPr lang="ko-KR" altLang="en-US" dirty="0">
              <a:solidFill>
                <a:schemeClr val="tx1"/>
              </a:solidFill>
              <a:latin typeface="현대하모니 M" panose="02020603020101020101" pitchFamily="18" charset="-127"/>
              <a:ea typeface="현대하모니 M" panose="02020603020101020101" pitchFamily="18" charset="-127"/>
            </a:endParaRPr>
          </a:p>
        </p:txBody>
      </p:sp>
    </p:spTree>
    <p:extLst>
      <p:ext uri="{BB962C8B-B14F-4D97-AF65-F5344CB8AC3E}">
        <p14:creationId xmlns:p14="http://schemas.microsoft.com/office/powerpoint/2010/main" val="4232263573"/>
      </p:ext>
    </p:extLst>
  </p:cSld>
  <p:clrMapOvr>
    <a:masterClrMapping/>
  </p:clrMapOvr>
  <mc:AlternateContent xmlns:mc="http://schemas.openxmlformats.org/markup-compatibility/2006" xmlns:p14="http://schemas.microsoft.com/office/powerpoint/2010/main">
    <mc:Choice Requires="p14">
      <p:transition spd="slow" p14:dur="2000" advTm="31500"/>
    </mc:Choice>
    <mc:Fallback xmlns="">
      <p:transition spd="slow" advTm="315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BA1DA-2EFF-152F-BEBF-054291628657}"/>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C1662B54-A2DB-4391-E544-76DDC63E50A6}"/>
              </a:ext>
            </a:extLst>
          </p:cNvPr>
          <p:cNvSpPr>
            <a:spLocks noGrp="1"/>
          </p:cNvSpPr>
          <p:nvPr>
            <p:ph type="sldNum" sz="quarter" idx="12"/>
          </p:nvPr>
        </p:nvSpPr>
        <p:spPr/>
        <p:txBody>
          <a:bodyPr/>
          <a:lstStyle/>
          <a:p>
            <a:fld id="{AE31E8F2-D7DA-47AE-9DAA-01B65DE22032}" type="slidenum">
              <a:rPr lang="ko-KR" altLang="en-US" smtClean="0"/>
              <a:t>6</a:t>
            </a:fld>
            <a:endParaRPr lang="ko-KR" altLang="en-US"/>
          </a:p>
        </p:txBody>
      </p:sp>
      <p:sp>
        <p:nvSpPr>
          <p:cNvPr id="3" name="직사각형 2">
            <a:extLst>
              <a:ext uri="{FF2B5EF4-FFF2-40B4-BE49-F238E27FC236}">
                <a16:creationId xmlns:a16="http://schemas.microsoft.com/office/drawing/2014/main" id="{BCFD40AF-BD94-B11A-A599-8BAE216BACD4}"/>
              </a:ext>
            </a:extLst>
          </p:cNvPr>
          <p:cNvSpPr/>
          <p:nvPr/>
        </p:nvSpPr>
        <p:spPr>
          <a:xfrm>
            <a:off x="545283" y="947147"/>
            <a:ext cx="10209402"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현대하모니 M" panose="02020603020101020101" pitchFamily="18" charset="-127"/>
              <a:ea typeface="현대하모니 M" panose="02020603020101020101" pitchFamily="18" charset="-127"/>
            </a:endParaRPr>
          </a:p>
        </p:txBody>
      </p:sp>
      <p:sp>
        <p:nvSpPr>
          <p:cNvPr id="10" name="제목 1">
            <a:extLst>
              <a:ext uri="{FF2B5EF4-FFF2-40B4-BE49-F238E27FC236}">
                <a16:creationId xmlns:a16="http://schemas.microsoft.com/office/drawing/2014/main" id="{A60FDD63-76E3-D2F9-5D1D-09366626548A}"/>
              </a:ext>
            </a:extLst>
          </p:cNvPr>
          <p:cNvSpPr txBox="1">
            <a:spLocks/>
          </p:cNvSpPr>
          <p:nvPr/>
        </p:nvSpPr>
        <p:spPr>
          <a:xfrm>
            <a:off x="545281" y="340570"/>
            <a:ext cx="9794387" cy="531548"/>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현대하모니 M" panose="02020603020101020101" pitchFamily="18" charset="-127"/>
                <a:ea typeface="현대하모니 M" panose="02020603020101020101" pitchFamily="18" charset="-127"/>
                <a:cs typeface="+mj-cs"/>
              </a:defRPr>
            </a:lvl1pPr>
          </a:lstStyle>
          <a:p>
            <a:r>
              <a:rPr lang="en-US" altLang="ko-KR" sz="2800" dirty="0">
                <a:cs typeface="Times New Roman" panose="02020603050405020304" pitchFamily="18" charset="0"/>
              </a:rPr>
              <a:t>Evaluation</a:t>
            </a:r>
            <a:endParaRPr lang="ko-KR" altLang="en-US" sz="28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1202867-5CD4-D93F-1531-FAA99D5A83B2}"/>
                  </a:ext>
                </a:extLst>
              </p:cNvPr>
              <p:cNvSpPr txBox="1"/>
              <p:nvPr/>
            </p:nvSpPr>
            <p:spPr>
              <a:xfrm>
                <a:off x="545281" y="1603404"/>
                <a:ext cx="10404659" cy="3427220"/>
              </a:xfrm>
              <a:prstGeom prst="rect">
                <a:avLst/>
              </a:prstGeom>
              <a:noFill/>
            </p:spPr>
            <p:txBody>
              <a:bodyPr wrap="square" rtlCol="0">
                <a:spAutoFit/>
              </a:bodyPr>
              <a:lstStyle/>
              <a:p>
                <a:pPr marL="342900" indent="-342900">
                  <a:buAutoNum type="arabicPeriod"/>
                </a:pPr>
                <a:r>
                  <a:rPr lang="en-US" altLang="ko-KR" dirty="0">
                    <a:latin typeface="현대하모니 M" panose="02020603020101020101" pitchFamily="18" charset="-127"/>
                    <a:ea typeface="현대하모니 M" panose="02020603020101020101" pitchFamily="18" charset="-127"/>
                  </a:rPr>
                  <a:t>PSNR (Peak Signal-to-Noise Ratio)</a:t>
                </a:r>
              </a:p>
              <a:p>
                <a:pPr marL="742950" lvl="1" indent="-285750">
                  <a:buFont typeface="Arial" panose="020B0604020202020204" pitchFamily="34" charset="0"/>
                  <a:buChar char="•"/>
                </a:pPr>
                <a14:m>
                  <m:oMath xmlns:m="http://schemas.openxmlformats.org/officeDocument/2006/math">
                    <m:r>
                      <a:rPr lang="en-US" altLang="ko-KR" i="1">
                        <a:latin typeface="Cambria Math" panose="02040503050406030204" pitchFamily="18" charset="0"/>
                      </a:rPr>
                      <m:t>𝑀𝑆𝐸</m:t>
                    </m:r>
                    <m:r>
                      <a:rPr lang="en-US" altLang="ko-KR" i="1">
                        <a:latin typeface="Cambria Math" panose="02040503050406030204" pitchFamily="18" charset="0"/>
                      </a:rPr>
                      <m:t>=</m:t>
                    </m:r>
                    <m:f>
                      <m:fPr>
                        <m:ctrlPr>
                          <a:rPr lang="en-US" altLang="ko-KR" i="1">
                            <a:latin typeface="Cambria Math" panose="02040503050406030204" pitchFamily="18" charset="0"/>
                          </a:rPr>
                        </m:ctrlPr>
                      </m:fPr>
                      <m:num>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Σ</m:t>
                            </m:r>
                          </m:e>
                          <m:sub>
                            <m:r>
                              <a:rPr lang="en-US" altLang="ko-KR" i="1">
                                <a:latin typeface="Cambria Math" panose="02040503050406030204" pitchFamily="18" charset="0"/>
                              </a:rPr>
                              <m:t>𝑀</m:t>
                            </m:r>
                            <m:r>
                              <a:rPr lang="en-US" altLang="ko-KR" i="1">
                                <a:latin typeface="Cambria Math" panose="02040503050406030204" pitchFamily="18" charset="0"/>
                              </a:rPr>
                              <m:t>,</m:t>
                            </m:r>
                            <m:r>
                              <a:rPr lang="en-US" altLang="ko-KR" i="1">
                                <a:latin typeface="Cambria Math" panose="02040503050406030204" pitchFamily="18" charset="0"/>
                              </a:rPr>
                              <m:t>𝑁</m:t>
                            </m:r>
                          </m:sub>
                        </m:sSub>
                        <m:sSup>
                          <m:sSupPr>
                            <m:ctrlPr>
                              <a:rPr lang="en-US" altLang="ko-KR" i="1">
                                <a:latin typeface="Cambria Math" panose="02040503050406030204" pitchFamily="18" charset="0"/>
                              </a:rPr>
                            </m:ctrlPr>
                          </m:sSupPr>
                          <m:e>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𝐼</m:t>
                                    </m:r>
                                  </m:e>
                                  <m:sub>
                                    <m:r>
                                      <a:rPr lang="en-US" altLang="ko-KR" i="1">
                                        <a:latin typeface="Cambria Math" panose="02040503050406030204" pitchFamily="18" charset="0"/>
                                      </a:rPr>
                                      <m:t>1</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𝑚</m:t>
                                    </m:r>
                                    <m:r>
                                      <a:rPr lang="en-US" altLang="ko-KR" i="1">
                                        <a:latin typeface="Cambria Math" panose="02040503050406030204" pitchFamily="18" charset="0"/>
                                      </a:rPr>
                                      <m:t>,</m:t>
                                    </m:r>
                                    <m:r>
                                      <a:rPr lang="en-US" altLang="ko-KR" i="1">
                                        <a:latin typeface="Cambria Math" panose="02040503050406030204" pitchFamily="18" charset="0"/>
                                      </a:rPr>
                                      <m:t>𝑛</m:t>
                                    </m:r>
                                  </m:e>
                                </m:d>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𝐼</m:t>
                                    </m:r>
                                  </m:e>
                                  <m:sub>
                                    <m:r>
                                      <a:rPr lang="en-US" altLang="ko-KR" i="1">
                                        <a:latin typeface="Cambria Math" panose="02040503050406030204" pitchFamily="18" charset="0"/>
                                      </a:rPr>
                                      <m:t>2</m:t>
                                    </m:r>
                                  </m:sub>
                                </m:sSub>
                                <m:d>
                                  <m:dPr>
                                    <m:ctrlPr>
                                      <a:rPr lang="en-US" altLang="ko-KR" i="1">
                                        <a:latin typeface="Cambria Math" panose="02040503050406030204" pitchFamily="18" charset="0"/>
                                      </a:rPr>
                                    </m:ctrlPr>
                                  </m:dPr>
                                  <m:e>
                                    <m:r>
                                      <a:rPr lang="en-US" altLang="ko-KR" i="1">
                                        <a:latin typeface="Cambria Math" panose="02040503050406030204" pitchFamily="18" charset="0"/>
                                      </a:rPr>
                                      <m:t>𝑚</m:t>
                                    </m:r>
                                    <m:r>
                                      <a:rPr lang="en-US" altLang="ko-KR" i="1">
                                        <a:latin typeface="Cambria Math" panose="02040503050406030204" pitchFamily="18" charset="0"/>
                                      </a:rPr>
                                      <m:t>,</m:t>
                                    </m:r>
                                    <m:r>
                                      <a:rPr lang="en-US" altLang="ko-KR" i="1">
                                        <a:latin typeface="Cambria Math" panose="02040503050406030204" pitchFamily="18" charset="0"/>
                                      </a:rPr>
                                      <m:t>𝑛</m:t>
                                    </m:r>
                                  </m:e>
                                </m:d>
                              </m:e>
                            </m:d>
                          </m:e>
                          <m:sup>
                            <m:r>
                              <a:rPr lang="en-US" altLang="ko-KR" i="1">
                                <a:latin typeface="Cambria Math" panose="02040503050406030204" pitchFamily="18" charset="0"/>
                              </a:rPr>
                              <m:t>2</m:t>
                            </m:r>
                          </m:sup>
                        </m:sSup>
                      </m:num>
                      <m:den>
                        <m:r>
                          <a:rPr lang="en-US" altLang="ko-KR" i="1">
                            <a:latin typeface="Cambria Math" panose="02040503050406030204" pitchFamily="18" charset="0"/>
                          </a:rPr>
                          <m:t>𝑀</m:t>
                        </m:r>
                        <m:r>
                          <a:rPr lang="en-US" altLang="ko-KR" i="1">
                            <a:latin typeface="Cambria Math" panose="02040503050406030204" pitchFamily="18" charset="0"/>
                          </a:rPr>
                          <m:t>∗</m:t>
                        </m:r>
                        <m:r>
                          <a:rPr lang="en-US" altLang="ko-KR" i="1">
                            <a:latin typeface="Cambria Math" panose="02040503050406030204" pitchFamily="18" charset="0"/>
                          </a:rPr>
                          <m:t>𝑁</m:t>
                        </m:r>
                      </m:den>
                    </m:f>
                  </m:oMath>
                </a14:m>
                <a:endParaRPr lang="en-US" altLang="ko-KR" dirty="0">
                  <a:latin typeface="현대하모니 M" panose="02020603020101020101" pitchFamily="18" charset="-127"/>
                  <a:ea typeface="현대하모니 M" panose="02020603020101020101" pitchFamily="18" charset="-127"/>
                </a:endParaRPr>
              </a:p>
              <a:p>
                <a:pPr marL="742950" lvl="1" indent="-285750">
                  <a:buFont typeface="Arial" panose="020B0604020202020204" pitchFamily="34" charset="0"/>
                  <a:buChar char="•"/>
                </a:pPr>
                <a14:m>
                  <m:oMath xmlns:m="http://schemas.openxmlformats.org/officeDocument/2006/math">
                    <m:r>
                      <a:rPr lang="en-US" altLang="ko-KR" i="1">
                        <a:latin typeface="Cambria Math" panose="02040503050406030204" pitchFamily="18" charset="0"/>
                      </a:rPr>
                      <m:t>𝑃𝑆𝑁𝑅</m:t>
                    </m:r>
                    <m:r>
                      <a:rPr lang="en-US" altLang="ko-KR" i="1">
                        <a:latin typeface="Cambria Math" panose="02040503050406030204" pitchFamily="18" charset="0"/>
                      </a:rPr>
                      <m:t>=10</m:t>
                    </m:r>
                    <m:func>
                      <m:funcPr>
                        <m:ctrlPr>
                          <a:rPr lang="en-US" altLang="ko-KR" i="1">
                            <a:latin typeface="Cambria Math" panose="02040503050406030204" pitchFamily="18" charset="0"/>
                          </a:rPr>
                        </m:ctrlPr>
                      </m:funcPr>
                      <m:fName>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log</m:t>
                            </m:r>
                          </m:e>
                          <m:sub>
                            <m:r>
                              <a:rPr lang="en-US" altLang="ko-KR" i="1">
                                <a:latin typeface="Cambria Math" panose="02040503050406030204" pitchFamily="18" charset="0"/>
                              </a:rPr>
                              <m:t>10</m:t>
                            </m:r>
                          </m:sub>
                        </m:sSub>
                      </m:fName>
                      <m:e>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𝑅</m:t>
                                    </m:r>
                                  </m:e>
                                  <m:sup>
                                    <m:r>
                                      <a:rPr lang="en-US" altLang="ko-KR" i="1">
                                        <a:latin typeface="Cambria Math" panose="02040503050406030204" pitchFamily="18" charset="0"/>
                                      </a:rPr>
                                      <m:t>2</m:t>
                                    </m:r>
                                  </m:sup>
                                </m:sSup>
                              </m:num>
                              <m:den>
                                <m:r>
                                  <a:rPr lang="en-US" altLang="ko-KR" i="1">
                                    <a:latin typeface="Cambria Math" panose="02040503050406030204" pitchFamily="18" charset="0"/>
                                  </a:rPr>
                                  <m:t>𝑀𝑆𝐸</m:t>
                                </m:r>
                              </m:den>
                            </m:f>
                          </m:e>
                        </m:d>
                      </m:e>
                    </m:func>
                  </m:oMath>
                </a14:m>
                <a:endParaRPr lang="en-US" altLang="ko-KR" dirty="0">
                  <a:latin typeface="현대하모니 M" panose="02020603020101020101" pitchFamily="18" charset="-127"/>
                  <a:ea typeface="현대하모니 M" panose="02020603020101020101" pitchFamily="18" charset="-127"/>
                </a:endParaRPr>
              </a:p>
              <a:p>
                <a:pPr marL="742950" lvl="1" indent="-28575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The loss information on the image quality</a:t>
                </a:r>
              </a:p>
              <a:p>
                <a:pPr marL="742950" lvl="1" indent="-28575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The higher the value, the less the loss.</a:t>
                </a:r>
              </a:p>
              <a:p>
                <a:pPr marL="342900" indent="-342900">
                  <a:buAutoNum type="arabicPeriod"/>
                </a:pPr>
                <a:endParaRPr lang="en-US" altLang="ko-KR" dirty="0">
                  <a:latin typeface="현대하모니 M" panose="02020603020101020101" pitchFamily="18" charset="-127"/>
                  <a:ea typeface="현대하모니 M" panose="02020603020101020101" pitchFamily="18" charset="-127"/>
                </a:endParaRPr>
              </a:p>
              <a:p>
                <a:pPr marL="342900" indent="-342900">
                  <a:buAutoNum type="arabicPeriod"/>
                </a:pPr>
                <a:endParaRPr lang="en-US" altLang="ko-KR" dirty="0">
                  <a:latin typeface="현대하모니 M" panose="02020603020101020101" pitchFamily="18" charset="-127"/>
                  <a:ea typeface="현대하모니 M" panose="02020603020101020101" pitchFamily="18" charset="-127"/>
                </a:endParaRPr>
              </a:p>
              <a:p>
                <a:pPr marL="342900" indent="-342900">
                  <a:buAutoNum type="arabicPeriod"/>
                </a:pPr>
                <a:r>
                  <a:rPr lang="en-US" altLang="ko-KR" dirty="0">
                    <a:latin typeface="현대하모니 M" panose="02020603020101020101" pitchFamily="18" charset="-127"/>
                    <a:ea typeface="현대하모니 M" panose="02020603020101020101" pitchFamily="18" charset="-127"/>
                  </a:rPr>
                  <a:t>SSIM (Structural Similarity Index Map)</a:t>
                </a:r>
              </a:p>
              <a:p>
                <a:pPr marL="800100" lvl="1" indent="-34290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Evaluates quality in three aspects: Luminance, Contrast, and Structural.</a:t>
                </a:r>
              </a:p>
              <a:p>
                <a:pPr marL="800100" lvl="1" indent="-342900">
                  <a:buFont typeface="Arial" panose="020B0604020202020204" pitchFamily="34" charset="0"/>
                  <a:buChar char="•"/>
                </a:pPr>
                <a14:m>
                  <m:oMath xmlns:m="http://schemas.openxmlformats.org/officeDocument/2006/math">
                    <m:r>
                      <a:rPr lang="en-US" altLang="ko-KR" b="0" i="1" smtClean="0">
                        <a:latin typeface="Cambria Math" panose="02040503050406030204" pitchFamily="18" charset="0"/>
                      </a:rPr>
                      <m:t>𝑆𝑆𝐼𝑀</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e>
                        </m:d>
                      </m:e>
                      <m:sup>
                        <m:r>
                          <a:rPr lang="en-US" altLang="ko-KR" b="0" i="1" smtClean="0">
                            <a:latin typeface="Cambria Math" panose="02040503050406030204" pitchFamily="18" charset="0"/>
                          </a:rPr>
                          <m:t>𝛼</m:t>
                        </m:r>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𝑐</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e>
                        </m:d>
                      </m:e>
                      <m:sup>
                        <m:r>
                          <a:rPr lang="en-US" altLang="ko-KR" b="0" i="1" smtClean="0">
                            <a:latin typeface="Cambria Math" panose="02040503050406030204" pitchFamily="18" charset="0"/>
                          </a:rPr>
                          <m:t>𝛽</m:t>
                        </m:r>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𝑠</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e>
                        </m:d>
                      </m:e>
                      <m:sup>
                        <m:r>
                          <a:rPr lang="en-US" altLang="ko-KR" b="0" i="1" smtClean="0">
                            <a:latin typeface="Cambria Math" panose="02040503050406030204" pitchFamily="18" charset="0"/>
                          </a:rPr>
                          <m:t>𝛾</m:t>
                        </m:r>
                      </m:sup>
                    </m:sSup>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2</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𝜇</m:t>
                                </m:r>
                              </m:e>
                              <m:sub>
                                <m:r>
                                  <a:rPr lang="en-US" altLang="ko-KR" b="0" i="1" smtClean="0">
                                    <a:latin typeface="Cambria Math" panose="02040503050406030204" pitchFamily="18" charset="0"/>
                                  </a:rPr>
                                  <m:t>𝑥</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𝜇</m:t>
                                </m:r>
                              </m:e>
                              <m:sub>
                                <m:r>
                                  <a:rPr lang="en-US" altLang="ko-KR" b="0" i="1" smtClean="0">
                                    <a:latin typeface="Cambria Math" panose="02040503050406030204" pitchFamily="18" charset="0"/>
                                  </a:rPr>
                                  <m:t>𝑦</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𝐶</m:t>
                                </m:r>
                              </m:e>
                              <m:sub>
                                <m:r>
                                  <a:rPr lang="en-US" altLang="ko-KR" b="0" i="1" smtClean="0">
                                    <a:latin typeface="Cambria Math" panose="02040503050406030204" pitchFamily="18" charset="0"/>
                                  </a:rPr>
                                  <m:t>1</m:t>
                                </m:r>
                              </m:sub>
                            </m:sSub>
                          </m:e>
                        </m:d>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2</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𝑥𝑦</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𝐶</m:t>
                                </m:r>
                              </m:e>
                              <m:sub>
                                <m:r>
                                  <a:rPr lang="en-US" altLang="ko-KR" b="0" i="1" smtClean="0">
                                    <a:latin typeface="Cambria Math" panose="02040503050406030204" pitchFamily="18" charset="0"/>
                                  </a:rPr>
                                  <m:t>2</m:t>
                                </m:r>
                              </m:sub>
                            </m:sSub>
                          </m:e>
                        </m:d>
                      </m:num>
                      <m:den>
                        <m:d>
                          <m:dPr>
                            <m:ctrlPr>
                              <a:rPr lang="en-US" altLang="ko-KR" b="0" i="1" smtClean="0">
                                <a:latin typeface="Cambria Math" panose="02040503050406030204" pitchFamily="18" charset="0"/>
                              </a:rPr>
                            </m:ctrlPr>
                          </m:dPr>
                          <m:e>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𝜇</m:t>
                                </m:r>
                              </m:e>
                              <m:sub>
                                <m:r>
                                  <a:rPr lang="en-US" altLang="ko-KR" b="0" i="1" smtClean="0">
                                    <a:latin typeface="Cambria Math" panose="02040503050406030204" pitchFamily="18" charset="0"/>
                                  </a:rPr>
                                  <m:t>𝑥</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𝜇</m:t>
                                </m:r>
                              </m:e>
                              <m:sub>
                                <m:r>
                                  <a:rPr lang="en-US" altLang="ko-KR" b="0" i="1" smtClean="0">
                                    <a:latin typeface="Cambria Math" panose="02040503050406030204" pitchFamily="18" charset="0"/>
                                  </a:rPr>
                                  <m:t>𝑦</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𝐶</m:t>
                                </m:r>
                              </m:e>
                              <m:sub>
                                <m:r>
                                  <a:rPr lang="en-US" altLang="ko-KR" b="0" i="1" smtClean="0">
                                    <a:latin typeface="Cambria Math" panose="02040503050406030204" pitchFamily="18" charset="0"/>
                                  </a:rPr>
                                  <m:t>1</m:t>
                                </m:r>
                              </m:sub>
                            </m:sSub>
                          </m:e>
                        </m:d>
                        <m:d>
                          <m:dPr>
                            <m:ctrlPr>
                              <a:rPr lang="en-US" altLang="ko-KR" b="0" i="1" smtClean="0">
                                <a:latin typeface="Cambria Math" panose="02040503050406030204" pitchFamily="18" charset="0"/>
                              </a:rPr>
                            </m:ctrlPr>
                          </m:dPr>
                          <m:e>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𝑥</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𝑦</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𝐶</m:t>
                                </m:r>
                              </m:e>
                              <m:sub>
                                <m:r>
                                  <a:rPr lang="en-US" altLang="ko-KR" b="0" i="1" smtClean="0">
                                    <a:latin typeface="Cambria Math" panose="02040503050406030204" pitchFamily="18" charset="0"/>
                                  </a:rPr>
                                  <m:t>2</m:t>
                                </m:r>
                              </m:sub>
                            </m:sSub>
                          </m:e>
                        </m:d>
                      </m:den>
                    </m:f>
                  </m:oMath>
                </a14:m>
                <a:endParaRPr lang="en-US" altLang="ko-KR" dirty="0">
                  <a:latin typeface="현대하모니 M" panose="02020603020101020101" pitchFamily="18" charset="-127"/>
                  <a:ea typeface="현대하모니 M" panose="02020603020101020101" pitchFamily="18" charset="-127"/>
                </a:endParaRPr>
              </a:p>
            </p:txBody>
          </p:sp>
        </mc:Choice>
        <mc:Fallback xmlns="">
          <p:sp>
            <p:nvSpPr>
              <p:cNvPr id="22" name="TextBox 21">
                <a:extLst>
                  <a:ext uri="{FF2B5EF4-FFF2-40B4-BE49-F238E27FC236}">
                    <a16:creationId xmlns:a16="http://schemas.microsoft.com/office/drawing/2014/main" id="{B1202867-5CD4-D93F-1531-FAA99D5A83B2}"/>
                  </a:ext>
                </a:extLst>
              </p:cNvPr>
              <p:cNvSpPr txBox="1">
                <a:spLocks noRot="1" noChangeAspect="1" noMove="1" noResize="1" noEditPoints="1" noAdjustHandles="1" noChangeArrowheads="1" noChangeShapeType="1" noTextEdit="1"/>
              </p:cNvSpPr>
              <p:nvPr/>
            </p:nvSpPr>
            <p:spPr>
              <a:xfrm>
                <a:off x="545281" y="1603404"/>
                <a:ext cx="10404659" cy="3427220"/>
              </a:xfrm>
              <a:prstGeom prst="rect">
                <a:avLst/>
              </a:prstGeom>
              <a:blipFill>
                <a:blip r:embed="rId3"/>
                <a:stretch>
                  <a:fillRect l="-234" t="-8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28683216"/>
      </p:ext>
    </p:extLst>
  </p:cSld>
  <p:clrMapOvr>
    <a:masterClrMapping/>
  </p:clrMapOvr>
  <mc:AlternateContent xmlns:mc="http://schemas.openxmlformats.org/markup-compatibility/2006" xmlns:p14="http://schemas.microsoft.com/office/powerpoint/2010/main">
    <mc:Choice Requires="p14">
      <p:transition spd="slow" p14:dur="2000" advTm="31500"/>
    </mc:Choice>
    <mc:Fallback xmlns="">
      <p:transition spd="slow" advTm="315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6EC20-19D5-65E1-4EBB-F4334FA4DAD0}"/>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EC32FF84-CC7B-7019-D5E9-12506D05DF11}"/>
              </a:ext>
            </a:extLst>
          </p:cNvPr>
          <p:cNvSpPr>
            <a:spLocks noGrp="1"/>
          </p:cNvSpPr>
          <p:nvPr>
            <p:ph type="sldNum" sz="quarter" idx="12"/>
          </p:nvPr>
        </p:nvSpPr>
        <p:spPr/>
        <p:txBody>
          <a:bodyPr/>
          <a:lstStyle/>
          <a:p>
            <a:fld id="{AE31E8F2-D7DA-47AE-9DAA-01B65DE22032}" type="slidenum">
              <a:rPr lang="ko-KR" altLang="en-US" smtClean="0"/>
              <a:t>7</a:t>
            </a:fld>
            <a:endParaRPr lang="ko-KR" altLang="en-US"/>
          </a:p>
        </p:txBody>
      </p:sp>
      <p:sp>
        <p:nvSpPr>
          <p:cNvPr id="3" name="직사각형 2">
            <a:extLst>
              <a:ext uri="{FF2B5EF4-FFF2-40B4-BE49-F238E27FC236}">
                <a16:creationId xmlns:a16="http://schemas.microsoft.com/office/drawing/2014/main" id="{DA2690BB-BDB8-36B7-3531-497A58BAC0DB}"/>
              </a:ext>
            </a:extLst>
          </p:cNvPr>
          <p:cNvSpPr/>
          <p:nvPr/>
        </p:nvSpPr>
        <p:spPr>
          <a:xfrm>
            <a:off x="545283" y="947147"/>
            <a:ext cx="10209402"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현대하모니 M" panose="02020603020101020101" pitchFamily="18" charset="-127"/>
              <a:ea typeface="현대하모니 M" panose="02020603020101020101" pitchFamily="18" charset="-127"/>
            </a:endParaRPr>
          </a:p>
        </p:txBody>
      </p:sp>
      <p:sp>
        <p:nvSpPr>
          <p:cNvPr id="10" name="제목 1">
            <a:extLst>
              <a:ext uri="{FF2B5EF4-FFF2-40B4-BE49-F238E27FC236}">
                <a16:creationId xmlns:a16="http://schemas.microsoft.com/office/drawing/2014/main" id="{4A2E8192-C9CD-0286-9976-3C79C9D3EB07}"/>
              </a:ext>
            </a:extLst>
          </p:cNvPr>
          <p:cNvSpPr txBox="1">
            <a:spLocks/>
          </p:cNvSpPr>
          <p:nvPr/>
        </p:nvSpPr>
        <p:spPr>
          <a:xfrm>
            <a:off x="545281" y="340570"/>
            <a:ext cx="9794387" cy="531548"/>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현대하모니 M" panose="02020603020101020101" pitchFamily="18" charset="-127"/>
                <a:ea typeface="현대하모니 M" panose="02020603020101020101" pitchFamily="18" charset="-127"/>
                <a:cs typeface="+mj-cs"/>
              </a:defRPr>
            </a:lvl1pPr>
          </a:lstStyle>
          <a:p>
            <a:r>
              <a:rPr lang="en-US" altLang="ko-KR" sz="2800" dirty="0">
                <a:cs typeface="Times New Roman" panose="02020603050405020304" pitchFamily="18" charset="0"/>
              </a:rPr>
              <a:t>Evaluation</a:t>
            </a:r>
            <a:endParaRPr lang="ko-KR" altLang="en-US" sz="2800" dirty="0">
              <a:cs typeface="Times New Roman" panose="02020603050405020304" pitchFamily="18" charset="0"/>
            </a:endParaRPr>
          </a:p>
        </p:txBody>
      </p:sp>
      <p:grpSp>
        <p:nvGrpSpPr>
          <p:cNvPr id="2" name="그룹 1">
            <a:extLst>
              <a:ext uri="{FF2B5EF4-FFF2-40B4-BE49-F238E27FC236}">
                <a16:creationId xmlns:a16="http://schemas.microsoft.com/office/drawing/2014/main" id="{F05667DE-BB61-9BC2-2695-0B732C9A90B4}"/>
              </a:ext>
            </a:extLst>
          </p:cNvPr>
          <p:cNvGrpSpPr/>
          <p:nvPr/>
        </p:nvGrpSpPr>
        <p:grpSpPr>
          <a:xfrm>
            <a:off x="612699" y="1524229"/>
            <a:ext cx="5931719" cy="4497760"/>
            <a:chOff x="2890517" y="613349"/>
            <a:chExt cx="7200000" cy="5414935"/>
          </a:xfrm>
        </p:grpSpPr>
        <p:pic>
          <p:nvPicPr>
            <p:cNvPr id="5" name="그림 4">
              <a:extLst>
                <a:ext uri="{FF2B5EF4-FFF2-40B4-BE49-F238E27FC236}">
                  <a16:creationId xmlns:a16="http://schemas.microsoft.com/office/drawing/2014/main" id="{649CF9D0-D874-B55C-AB78-AF1937B34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17" y="3333477"/>
              <a:ext cx="1814816" cy="1800000"/>
            </a:xfrm>
            <a:prstGeom prst="rect">
              <a:avLst/>
            </a:prstGeom>
          </p:spPr>
        </p:pic>
        <p:sp>
          <p:nvSpPr>
            <p:cNvPr id="6" name="TextBox 5">
              <a:extLst>
                <a:ext uri="{FF2B5EF4-FFF2-40B4-BE49-F238E27FC236}">
                  <a16:creationId xmlns:a16="http://schemas.microsoft.com/office/drawing/2014/main" id="{BD193128-2546-B568-1BC4-EE3FB23BC3E3}"/>
                </a:ext>
              </a:extLst>
            </p:cNvPr>
            <p:cNvSpPr txBox="1"/>
            <p:nvPr/>
          </p:nvSpPr>
          <p:spPr>
            <a:xfrm>
              <a:off x="3051514" y="5162467"/>
              <a:ext cx="1639002" cy="313863"/>
            </a:xfrm>
            <a:prstGeom prst="rect">
              <a:avLst/>
            </a:prstGeom>
            <a:noFill/>
          </p:spPr>
          <p:txBody>
            <a:bodyPr wrap="square" rtlCol="0">
              <a:spAutoFit/>
            </a:bodyPr>
            <a:lstStyle/>
            <a:p>
              <a:pPr algn="ctr"/>
              <a:r>
                <a:rPr lang="en-US" altLang="ko-KR" sz="1100" dirty="0">
                  <a:latin typeface="현대하모니 M" panose="02020603020101020101" pitchFamily="18" charset="-127"/>
                  <a:ea typeface="현대하모니 M" panose="02020603020101020101" pitchFamily="18" charset="-127"/>
                </a:rPr>
                <a:t>Ground Truth</a:t>
              </a:r>
              <a:endParaRPr lang="ko-KR" altLang="en-US" sz="1100" dirty="0">
                <a:latin typeface="현대하모니 M" panose="02020603020101020101" pitchFamily="18" charset="-127"/>
                <a:ea typeface="현대하모니 M" panose="02020603020101020101" pitchFamily="18" charset="-127"/>
              </a:endParaRPr>
            </a:p>
          </p:txBody>
        </p:sp>
        <p:grpSp>
          <p:nvGrpSpPr>
            <p:cNvPr id="7" name="그룹 6">
              <a:extLst>
                <a:ext uri="{FF2B5EF4-FFF2-40B4-BE49-F238E27FC236}">
                  <a16:creationId xmlns:a16="http://schemas.microsoft.com/office/drawing/2014/main" id="{C54B880E-DDB3-C8FB-B8C7-1AFDFFF10607}"/>
                </a:ext>
              </a:extLst>
            </p:cNvPr>
            <p:cNvGrpSpPr/>
            <p:nvPr/>
          </p:nvGrpSpPr>
          <p:grpSpPr>
            <a:xfrm>
              <a:off x="4690517" y="3331845"/>
              <a:ext cx="1800000" cy="2144485"/>
              <a:chOff x="4683986" y="1855743"/>
              <a:chExt cx="1800000" cy="2144485"/>
            </a:xfrm>
          </p:grpSpPr>
          <p:pic>
            <p:nvPicPr>
              <p:cNvPr id="38" name="그림 37">
                <a:extLst>
                  <a:ext uri="{FF2B5EF4-FFF2-40B4-BE49-F238E27FC236}">
                    <a16:creationId xmlns:a16="http://schemas.microsoft.com/office/drawing/2014/main" id="{DE6C7E84-B7DE-858E-D153-079603A32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986" y="1855743"/>
                <a:ext cx="1800000" cy="1800000"/>
              </a:xfrm>
              <a:prstGeom prst="rect">
                <a:avLst/>
              </a:prstGeom>
            </p:spPr>
          </p:pic>
          <p:sp>
            <p:nvSpPr>
              <p:cNvPr id="39" name="TextBox 38">
                <a:extLst>
                  <a:ext uri="{FF2B5EF4-FFF2-40B4-BE49-F238E27FC236}">
                    <a16:creationId xmlns:a16="http://schemas.microsoft.com/office/drawing/2014/main" id="{7623B522-BCB3-DBD4-8656-6EEF5E0BE071}"/>
                  </a:ext>
                </a:extLst>
              </p:cNvPr>
              <p:cNvSpPr txBox="1"/>
              <p:nvPr/>
            </p:nvSpPr>
            <p:spPr>
              <a:xfrm>
                <a:off x="4764485" y="3686365"/>
                <a:ext cx="1639003" cy="313863"/>
              </a:xfrm>
              <a:prstGeom prst="rect">
                <a:avLst/>
              </a:prstGeom>
              <a:noFill/>
            </p:spPr>
            <p:txBody>
              <a:bodyPr wrap="square" rtlCol="0">
                <a:spAutoFit/>
              </a:bodyPr>
              <a:lstStyle/>
              <a:p>
                <a:pPr algn="ctr"/>
                <a:r>
                  <a:rPr lang="en-US" altLang="ko-KR" sz="1100" dirty="0">
                    <a:latin typeface="현대하모니 M" panose="02020603020101020101" pitchFamily="18" charset="-127"/>
                    <a:ea typeface="현대하모니 M" panose="02020603020101020101" pitchFamily="18" charset="-127"/>
                  </a:rPr>
                  <a:t>Ours (SF=10)</a:t>
                </a:r>
                <a:endParaRPr lang="ko-KR" altLang="en-US" sz="1100" dirty="0">
                  <a:latin typeface="현대하모니 M" panose="02020603020101020101" pitchFamily="18" charset="-127"/>
                  <a:ea typeface="현대하모니 M" panose="02020603020101020101" pitchFamily="18" charset="-127"/>
                </a:endParaRPr>
              </a:p>
            </p:txBody>
          </p:sp>
        </p:grpSp>
        <p:sp>
          <p:nvSpPr>
            <p:cNvPr id="8" name="TextBox 7">
              <a:extLst>
                <a:ext uri="{FF2B5EF4-FFF2-40B4-BE49-F238E27FC236}">
                  <a16:creationId xmlns:a16="http://schemas.microsoft.com/office/drawing/2014/main" id="{0BC7B529-931A-5F22-4921-5CEDCA846608}"/>
                </a:ext>
              </a:extLst>
            </p:cNvPr>
            <p:cNvSpPr txBox="1"/>
            <p:nvPr/>
          </p:nvSpPr>
          <p:spPr>
            <a:xfrm>
              <a:off x="3051514" y="5470244"/>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This image</a:t>
              </a:r>
              <a:endParaRPr lang="ko-KR" altLang="en-US" sz="1000" dirty="0">
                <a:latin typeface="현대하모니 M" panose="02020603020101020101" pitchFamily="18" charset="-127"/>
                <a:ea typeface="현대하모니 M" panose="02020603020101020101" pitchFamily="18" charset="-127"/>
              </a:endParaRPr>
            </a:p>
          </p:txBody>
        </p:sp>
        <p:sp>
          <p:nvSpPr>
            <p:cNvPr id="9" name="TextBox 8">
              <a:extLst>
                <a:ext uri="{FF2B5EF4-FFF2-40B4-BE49-F238E27FC236}">
                  <a16:creationId xmlns:a16="http://schemas.microsoft.com/office/drawing/2014/main" id="{9AB121F2-4579-EE3A-E8F3-503338096615}"/>
                </a:ext>
              </a:extLst>
            </p:cNvPr>
            <p:cNvSpPr txBox="1"/>
            <p:nvPr/>
          </p:nvSpPr>
          <p:spPr>
            <a:xfrm>
              <a:off x="3051514" y="5731853"/>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Set 10 means</a:t>
              </a:r>
              <a:endParaRPr lang="ko-KR" altLang="en-US" sz="1000" dirty="0">
                <a:latin typeface="현대하모니 M" panose="02020603020101020101" pitchFamily="18" charset="-127"/>
                <a:ea typeface="현대하모니 M" panose="02020603020101020101" pitchFamily="18" charset="-127"/>
              </a:endParaRPr>
            </a:p>
          </p:txBody>
        </p:sp>
        <p:sp>
          <p:nvSpPr>
            <p:cNvPr id="11" name="TextBox 10">
              <a:extLst>
                <a:ext uri="{FF2B5EF4-FFF2-40B4-BE49-F238E27FC236}">
                  <a16:creationId xmlns:a16="http://schemas.microsoft.com/office/drawing/2014/main" id="{84C1ABD5-68DB-FB1C-33C0-F466A67DFE31}"/>
                </a:ext>
              </a:extLst>
            </p:cNvPr>
            <p:cNvSpPr txBox="1"/>
            <p:nvPr/>
          </p:nvSpPr>
          <p:spPr>
            <a:xfrm>
              <a:off x="4771016" y="5470244"/>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29.42/0.9528</a:t>
              </a:r>
              <a:endParaRPr lang="ko-KR" altLang="en-US" sz="1000" dirty="0">
                <a:latin typeface="현대하모니 M" panose="02020603020101020101" pitchFamily="18" charset="-127"/>
                <a:ea typeface="현대하모니 M" panose="02020603020101020101" pitchFamily="18" charset="-127"/>
              </a:endParaRPr>
            </a:p>
          </p:txBody>
        </p:sp>
        <p:sp>
          <p:nvSpPr>
            <p:cNvPr id="12" name="TextBox 11">
              <a:extLst>
                <a:ext uri="{FF2B5EF4-FFF2-40B4-BE49-F238E27FC236}">
                  <a16:creationId xmlns:a16="http://schemas.microsoft.com/office/drawing/2014/main" id="{9D2CE6A8-A550-F5BC-E269-97FF86240BC8}"/>
                </a:ext>
              </a:extLst>
            </p:cNvPr>
            <p:cNvSpPr txBox="1"/>
            <p:nvPr/>
          </p:nvSpPr>
          <p:spPr>
            <a:xfrm>
              <a:off x="4771016" y="5731854"/>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25.05/0.9362</a:t>
              </a:r>
              <a:endParaRPr lang="ko-KR" altLang="en-US" sz="1000" dirty="0">
                <a:latin typeface="현대하모니 M" panose="02020603020101020101" pitchFamily="18" charset="-127"/>
                <a:ea typeface="현대하모니 M" panose="02020603020101020101" pitchFamily="18" charset="-127"/>
              </a:endParaRPr>
            </a:p>
          </p:txBody>
        </p:sp>
        <p:pic>
          <p:nvPicPr>
            <p:cNvPr id="13" name="그림 12">
              <a:extLst>
                <a:ext uri="{FF2B5EF4-FFF2-40B4-BE49-F238E27FC236}">
                  <a16:creationId xmlns:a16="http://schemas.microsoft.com/office/drawing/2014/main" id="{0CF13CDC-C2E0-4B1F-4017-C82A10FD2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0517" y="3332258"/>
              <a:ext cx="1800000" cy="1800000"/>
            </a:xfrm>
            <a:prstGeom prst="rect">
              <a:avLst/>
            </a:prstGeom>
          </p:spPr>
        </p:pic>
        <p:sp>
          <p:nvSpPr>
            <p:cNvPr id="14" name="TextBox 13">
              <a:extLst>
                <a:ext uri="{FF2B5EF4-FFF2-40B4-BE49-F238E27FC236}">
                  <a16:creationId xmlns:a16="http://schemas.microsoft.com/office/drawing/2014/main" id="{21E71D63-CBDD-9A2D-A2FC-B69E63472E00}"/>
                </a:ext>
              </a:extLst>
            </p:cNvPr>
            <p:cNvSpPr txBox="1"/>
            <p:nvPr/>
          </p:nvSpPr>
          <p:spPr>
            <a:xfrm>
              <a:off x="6571016" y="5162467"/>
              <a:ext cx="1639002" cy="313863"/>
            </a:xfrm>
            <a:prstGeom prst="rect">
              <a:avLst/>
            </a:prstGeom>
            <a:noFill/>
          </p:spPr>
          <p:txBody>
            <a:bodyPr wrap="square" rtlCol="0">
              <a:spAutoFit/>
            </a:bodyPr>
            <a:lstStyle/>
            <a:p>
              <a:pPr algn="ctr"/>
              <a:r>
                <a:rPr lang="en-US" altLang="ko-KR" sz="1100" dirty="0">
                  <a:latin typeface="현대하모니 M" panose="02020603020101020101" pitchFamily="18" charset="-127"/>
                  <a:ea typeface="현대하모니 M" panose="02020603020101020101" pitchFamily="18" charset="-127"/>
                </a:rPr>
                <a:t>Ours (SF=30)</a:t>
              </a:r>
              <a:endParaRPr lang="ko-KR" altLang="en-US" sz="1100" dirty="0">
                <a:latin typeface="현대하모니 M" panose="02020603020101020101" pitchFamily="18" charset="-127"/>
                <a:ea typeface="현대하모니 M" panose="02020603020101020101" pitchFamily="18" charset="-127"/>
              </a:endParaRPr>
            </a:p>
          </p:txBody>
        </p:sp>
        <p:sp>
          <p:nvSpPr>
            <p:cNvPr id="15" name="TextBox 14">
              <a:extLst>
                <a:ext uri="{FF2B5EF4-FFF2-40B4-BE49-F238E27FC236}">
                  <a16:creationId xmlns:a16="http://schemas.microsoft.com/office/drawing/2014/main" id="{B80AECD7-A9A9-B588-B16E-FD0A24EF8C0E}"/>
                </a:ext>
              </a:extLst>
            </p:cNvPr>
            <p:cNvSpPr txBox="1"/>
            <p:nvPr/>
          </p:nvSpPr>
          <p:spPr>
            <a:xfrm>
              <a:off x="6571016" y="5470244"/>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29.32/0.9516</a:t>
              </a:r>
              <a:endParaRPr lang="ko-KR" altLang="en-US" sz="1000" dirty="0">
                <a:latin typeface="현대하모니 M" panose="02020603020101020101" pitchFamily="18" charset="-127"/>
                <a:ea typeface="현대하모니 M" panose="02020603020101020101" pitchFamily="18" charset="-127"/>
              </a:endParaRPr>
            </a:p>
          </p:txBody>
        </p:sp>
        <p:sp>
          <p:nvSpPr>
            <p:cNvPr id="16" name="TextBox 15">
              <a:extLst>
                <a:ext uri="{FF2B5EF4-FFF2-40B4-BE49-F238E27FC236}">
                  <a16:creationId xmlns:a16="http://schemas.microsoft.com/office/drawing/2014/main" id="{EDD21098-FC0C-0E8F-B182-65A2FD9883BB}"/>
                </a:ext>
              </a:extLst>
            </p:cNvPr>
            <p:cNvSpPr txBox="1"/>
            <p:nvPr/>
          </p:nvSpPr>
          <p:spPr>
            <a:xfrm>
              <a:off x="6571016" y="5731854"/>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24.66/0.9329</a:t>
              </a:r>
              <a:endParaRPr lang="ko-KR" altLang="en-US" sz="1000" dirty="0">
                <a:latin typeface="현대하모니 M" panose="02020603020101020101" pitchFamily="18" charset="-127"/>
                <a:ea typeface="현대하모니 M" panose="02020603020101020101" pitchFamily="18" charset="-127"/>
              </a:endParaRPr>
            </a:p>
          </p:txBody>
        </p:sp>
        <p:pic>
          <p:nvPicPr>
            <p:cNvPr id="17" name="그림 16">
              <a:extLst>
                <a:ext uri="{FF2B5EF4-FFF2-40B4-BE49-F238E27FC236}">
                  <a16:creationId xmlns:a16="http://schemas.microsoft.com/office/drawing/2014/main" id="{C472DDB7-A07A-3D86-CA8D-79D95456E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0517" y="3331845"/>
              <a:ext cx="1800000" cy="1800000"/>
            </a:xfrm>
            <a:prstGeom prst="rect">
              <a:avLst/>
            </a:prstGeom>
          </p:spPr>
        </p:pic>
        <p:sp>
          <p:nvSpPr>
            <p:cNvPr id="18" name="TextBox 17">
              <a:extLst>
                <a:ext uri="{FF2B5EF4-FFF2-40B4-BE49-F238E27FC236}">
                  <a16:creationId xmlns:a16="http://schemas.microsoft.com/office/drawing/2014/main" id="{84791E07-CDB3-43B3-CA0F-B7890D8F7C80}"/>
                </a:ext>
              </a:extLst>
            </p:cNvPr>
            <p:cNvSpPr txBox="1"/>
            <p:nvPr/>
          </p:nvSpPr>
          <p:spPr>
            <a:xfrm>
              <a:off x="8371015" y="5162467"/>
              <a:ext cx="1639002" cy="313863"/>
            </a:xfrm>
            <a:prstGeom prst="rect">
              <a:avLst/>
            </a:prstGeom>
            <a:noFill/>
          </p:spPr>
          <p:txBody>
            <a:bodyPr wrap="square" rtlCol="0">
              <a:spAutoFit/>
            </a:bodyPr>
            <a:lstStyle/>
            <a:p>
              <a:pPr algn="ctr"/>
              <a:r>
                <a:rPr lang="en-US" altLang="ko-KR" sz="1100" dirty="0">
                  <a:latin typeface="현대하모니 M" panose="02020603020101020101" pitchFamily="18" charset="-127"/>
                  <a:ea typeface="현대하모니 M" panose="02020603020101020101" pitchFamily="18" charset="-127"/>
                </a:rPr>
                <a:t>Ours (SF=50)</a:t>
              </a:r>
              <a:endParaRPr lang="ko-KR" altLang="en-US" sz="1100" dirty="0">
                <a:latin typeface="현대하모니 M" panose="02020603020101020101" pitchFamily="18" charset="-127"/>
                <a:ea typeface="현대하모니 M" panose="02020603020101020101" pitchFamily="18" charset="-127"/>
              </a:endParaRPr>
            </a:p>
          </p:txBody>
        </p:sp>
        <p:sp>
          <p:nvSpPr>
            <p:cNvPr id="19" name="TextBox 18">
              <a:extLst>
                <a:ext uri="{FF2B5EF4-FFF2-40B4-BE49-F238E27FC236}">
                  <a16:creationId xmlns:a16="http://schemas.microsoft.com/office/drawing/2014/main" id="{9996C054-7825-049E-9FA1-FA4C406B6AA5}"/>
                </a:ext>
              </a:extLst>
            </p:cNvPr>
            <p:cNvSpPr txBox="1"/>
            <p:nvPr/>
          </p:nvSpPr>
          <p:spPr>
            <a:xfrm>
              <a:off x="8371016" y="5470244"/>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28.75/0.9470</a:t>
              </a:r>
              <a:endParaRPr lang="ko-KR" altLang="en-US" sz="1000" dirty="0">
                <a:latin typeface="현대하모니 M" panose="02020603020101020101" pitchFamily="18" charset="-127"/>
                <a:ea typeface="현대하모니 M" panose="02020603020101020101" pitchFamily="18" charset="-127"/>
              </a:endParaRPr>
            </a:p>
          </p:txBody>
        </p:sp>
        <p:sp>
          <p:nvSpPr>
            <p:cNvPr id="20" name="TextBox 19">
              <a:extLst>
                <a:ext uri="{FF2B5EF4-FFF2-40B4-BE49-F238E27FC236}">
                  <a16:creationId xmlns:a16="http://schemas.microsoft.com/office/drawing/2014/main" id="{8942A606-6489-9979-09F5-4FFCB9074A6D}"/>
                </a:ext>
              </a:extLst>
            </p:cNvPr>
            <p:cNvSpPr txBox="1"/>
            <p:nvPr/>
          </p:nvSpPr>
          <p:spPr>
            <a:xfrm>
              <a:off x="8371016" y="5731854"/>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24.22/0.9252</a:t>
              </a:r>
              <a:endParaRPr lang="ko-KR" altLang="en-US" sz="1000" dirty="0">
                <a:latin typeface="현대하모니 M" panose="02020603020101020101" pitchFamily="18" charset="-127"/>
                <a:ea typeface="현대하모니 M" panose="02020603020101020101" pitchFamily="18" charset="-127"/>
              </a:endParaRPr>
            </a:p>
          </p:txBody>
        </p:sp>
        <p:sp>
          <p:nvSpPr>
            <p:cNvPr id="21" name="TextBox 20">
              <a:extLst>
                <a:ext uri="{FF2B5EF4-FFF2-40B4-BE49-F238E27FC236}">
                  <a16:creationId xmlns:a16="http://schemas.microsoft.com/office/drawing/2014/main" id="{21C5B5DA-A797-79B3-2376-362DD56674DC}"/>
                </a:ext>
              </a:extLst>
            </p:cNvPr>
            <p:cNvSpPr txBox="1"/>
            <p:nvPr/>
          </p:nvSpPr>
          <p:spPr>
            <a:xfrm>
              <a:off x="8371015" y="2454681"/>
              <a:ext cx="1639002" cy="313863"/>
            </a:xfrm>
            <a:prstGeom prst="rect">
              <a:avLst/>
            </a:prstGeom>
            <a:noFill/>
          </p:spPr>
          <p:txBody>
            <a:bodyPr wrap="square" rtlCol="0">
              <a:spAutoFit/>
            </a:bodyPr>
            <a:lstStyle/>
            <a:p>
              <a:pPr algn="ctr"/>
              <a:r>
                <a:rPr lang="en-US" altLang="ko-KR" sz="1100" dirty="0" err="1">
                  <a:latin typeface="현대하모니 M" panose="02020603020101020101" pitchFamily="18" charset="-127"/>
                  <a:ea typeface="현대하모니 M" panose="02020603020101020101" pitchFamily="18" charset="-127"/>
                </a:rPr>
                <a:t>Deepmag</a:t>
              </a:r>
              <a:r>
                <a:rPr lang="en-US" altLang="ko-KR" sz="1100" dirty="0">
                  <a:latin typeface="현대하모니 M" panose="02020603020101020101" pitchFamily="18" charset="-127"/>
                  <a:ea typeface="현대하모니 M" panose="02020603020101020101" pitchFamily="18" charset="-127"/>
                </a:rPr>
                <a:t> (SF=50)</a:t>
              </a:r>
              <a:endParaRPr lang="ko-KR" altLang="en-US" sz="1100" dirty="0">
                <a:latin typeface="현대하모니 M" panose="02020603020101020101" pitchFamily="18" charset="-127"/>
                <a:ea typeface="현대하모니 M" panose="02020603020101020101" pitchFamily="18" charset="-127"/>
              </a:endParaRPr>
            </a:p>
          </p:txBody>
        </p:sp>
        <p:sp>
          <p:nvSpPr>
            <p:cNvPr id="23" name="TextBox 22">
              <a:extLst>
                <a:ext uri="{FF2B5EF4-FFF2-40B4-BE49-F238E27FC236}">
                  <a16:creationId xmlns:a16="http://schemas.microsoft.com/office/drawing/2014/main" id="{3414B498-8F8E-8BBE-BCB0-9DB93DE852FE}"/>
                </a:ext>
              </a:extLst>
            </p:cNvPr>
            <p:cNvSpPr txBox="1"/>
            <p:nvPr/>
          </p:nvSpPr>
          <p:spPr>
            <a:xfrm>
              <a:off x="8371016" y="2762459"/>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28.51/0.9427</a:t>
              </a:r>
              <a:endParaRPr lang="ko-KR" altLang="en-US" sz="1000" dirty="0">
                <a:latin typeface="현대하모니 M" panose="02020603020101020101" pitchFamily="18" charset="-127"/>
                <a:ea typeface="현대하모니 M" panose="02020603020101020101" pitchFamily="18" charset="-127"/>
              </a:endParaRPr>
            </a:p>
          </p:txBody>
        </p:sp>
        <p:sp>
          <p:nvSpPr>
            <p:cNvPr id="24" name="TextBox 23">
              <a:extLst>
                <a:ext uri="{FF2B5EF4-FFF2-40B4-BE49-F238E27FC236}">
                  <a16:creationId xmlns:a16="http://schemas.microsoft.com/office/drawing/2014/main" id="{A8F856BB-C733-7BB7-4398-46B7A7DD3DA8}"/>
                </a:ext>
              </a:extLst>
            </p:cNvPr>
            <p:cNvSpPr txBox="1"/>
            <p:nvPr/>
          </p:nvSpPr>
          <p:spPr>
            <a:xfrm>
              <a:off x="8371016" y="3024068"/>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23.98/0.9129</a:t>
              </a:r>
              <a:endParaRPr lang="ko-KR" altLang="en-US" sz="1000" dirty="0">
                <a:latin typeface="현대하모니 M" panose="02020603020101020101" pitchFamily="18" charset="-127"/>
                <a:ea typeface="현대하모니 M" panose="02020603020101020101" pitchFamily="18" charset="-127"/>
              </a:endParaRPr>
            </a:p>
          </p:txBody>
        </p:sp>
        <p:sp>
          <p:nvSpPr>
            <p:cNvPr id="25" name="TextBox 24">
              <a:extLst>
                <a:ext uri="{FF2B5EF4-FFF2-40B4-BE49-F238E27FC236}">
                  <a16:creationId xmlns:a16="http://schemas.microsoft.com/office/drawing/2014/main" id="{83CA2741-D164-56D9-6F72-307A7F34078F}"/>
                </a:ext>
              </a:extLst>
            </p:cNvPr>
            <p:cNvSpPr txBox="1"/>
            <p:nvPr/>
          </p:nvSpPr>
          <p:spPr>
            <a:xfrm>
              <a:off x="6571016" y="2454681"/>
              <a:ext cx="1639002" cy="313863"/>
            </a:xfrm>
            <a:prstGeom prst="rect">
              <a:avLst/>
            </a:prstGeom>
            <a:noFill/>
          </p:spPr>
          <p:txBody>
            <a:bodyPr wrap="square" rtlCol="0">
              <a:spAutoFit/>
            </a:bodyPr>
            <a:lstStyle/>
            <a:p>
              <a:pPr algn="ctr"/>
              <a:r>
                <a:rPr lang="en-US" altLang="ko-KR" sz="1100" dirty="0" err="1">
                  <a:latin typeface="현대하모니 M" panose="02020603020101020101" pitchFamily="18" charset="-127"/>
                  <a:ea typeface="현대하모니 M" panose="02020603020101020101" pitchFamily="18" charset="-127"/>
                </a:rPr>
                <a:t>Deepmag</a:t>
              </a:r>
              <a:r>
                <a:rPr lang="en-US" altLang="ko-KR" sz="1100" dirty="0">
                  <a:latin typeface="현대하모니 M" panose="02020603020101020101" pitchFamily="18" charset="-127"/>
                  <a:ea typeface="현대하모니 M" panose="02020603020101020101" pitchFamily="18" charset="-127"/>
                </a:rPr>
                <a:t> (SF=30)</a:t>
              </a:r>
              <a:endParaRPr lang="ko-KR" altLang="en-US" sz="1100" dirty="0">
                <a:latin typeface="현대하모니 M" panose="02020603020101020101" pitchFamily="18" charset="-127"/>
                <a:ea typeface="현대하모니 M" panose="02020603020101020101" pitchFamily="18" charset="-127"/>
              </a:endParaRPr>
            </a:p>
          </p:txBody>
        </p:sp>
        <p:sp>
          <p:nvSpPr>
            <p:cNvPr id="26" name="TextBox 25">
              <a:extLst>
                <a:ext uri="{FF2B5EF4-FFF2-40B4-BE49-F238E27FC236}">
                  <a16:creationId xmlns:a16="http://schemas.microsoft.com/office/drawing/2014/main" id="{FA7AB1F1-F0CF-6F46-F0A5-F11745F9B783}"/>
                </a:ext>
              </a:extLst>
            </p:cNvPr>
            <p:cNvSpPr txBox="1"/>
            <p:nvPr/>
          </p:nvSpPr>
          <p:spPr>
            <a:xfrm>
              <a:off x="6571016" y="2762459"/>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29.02/0.9477</a:t>
              </a:r>
              <a:endParaRPr lang="ko-KR" altLang="en-US" sz="1000" dirty="0">
                <a:latin typeface="현대하모니 M" panose="02020603020101020101" pitchFamily="18" charset="-127"/>
                <a:ea typeface="현대하모니 M" panose="02020603020101020101" pitchFamily="18" charset="-127"/>
              </a:endParaRPr>
            </a:p>
          </p:txBody>
        </p:sp>
        <p:sp>
          <p:nvSpPr>
            <p:cNvPr id="27" name="TextBox 26">
              <a:extLst>
                <a:ext uri="{FF2B5EF4-FFF2-40B4-BE49-F238E27FC236}">
                  <a16:creationId xmlns:a16="http://schemas.microsoft.com/office/drawing/2014/main" id="{9BEEE699-324F-2414-4D31-9BEAB001B927}"/>
                </a:ext>
              </a:extLst>
            </p:cNvPr>
            <p:cNvSpPr txBox="1"/>
            <p:nvPr/>
          </p:nvSpPr>
          <p:spPr>
            <a:xfrm>
              <a:off x="6571016" y="3024068"/>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24.61/0.9256</a:t>
              </a:r>
              <a:endParaRPr lang="ko-KR" altLang="en-US" sz="1000" dirty="0">
                <a:latin typeface="현대하모니 M" panose="02020603020101020101" pitchFamily="18" charset="-127"/>
                <a:ea typeface="현대하모니 M" panose="02020603020101020101" pitchFamily="18" charset="-127"/>
              </a:endParaRPr>
            </a:p>
          </p:txBody>
        </p:sp>
        <p:sp>
          <p:nvSpPr>
            <p:cNvPr id="28" name="TextBox 27">
              <a:extLst>
                <a:ext uri="{FF2B5EF4-FFF2-40B4-BE49-F238E27FC236}">
                  <a16:creationId xmlns:a16="http://schemas.microsoft.com/office/drawing/2014/main" id="{A67BEA1C-500A-07A5-BA5C-DE30E41673B4}"/>
                </a:ext>
              </a:extLst>
            </p:cNvPr>
            <p:cNvSpPr txBox="1"/>
            <p:nvPr/>
          </p:nvSpPr>
          <p:spPr>
            <a:xfrm>
              <a:off x="4771016" y="2454681"/>
              <a:ext cx="1639002" cy="313863"/>
            </a:xfrm>
            <a:prstGeom prst="rect">
              <a:avLst/>
            </a:prstGeom>
            <a:noFill/>
          </p:spPr>
          <p:txBody>
            <a:bodyPr wrap="square" rtlCol="0">
              <a:spAutoFit/>
            </a:bodyPr>
            <a:lstStyle/>
            <a:p>
              <a:pPr algn="ctr"/>
              <a:r>
                <a:rPr lang="en-US" altLang="ko-KR" sz="1100" dirty="0" err="1">
                  <a:latin typeface="현대하모니 M" panose="02020603020101020101" pitchFamily="18" charset="-127"/>
                  <a:ea typeface="현대하모니 M" panose="02020603020101020101" pitchFamily="18" charset="-127"/>
                </a:rPr>
                <a:t>Deepmag</a:t>
              </a:r>
              <a:r>
                <a:rPr lang="en-US" altLang="ko-KR" sz="1100" dirty="0">
                  <a:latin typeface="현대하모니 M" panose="02020603020101020101" pitchFamily="18" charset="-127"/>
                  <a:ea typeface="현대하모니 M" panose="02020603020101020101" pitchFamily="18" charset="-127"/>
                </a:rPr>
                <a:t> (SF=10)</a:t>
              </a:r>
              <a:endParaRPr lang="ko-KR" altLang="en-US" sz="1100" dirty="0">
                <a:latin typeface="현대하모니 M" panose="02020603020101020101" pitchFamily="18" charset="-127"/>
                <a:ea typeface="현대하모니 M" panose="02020603020101020101" pitchFamily="18" charset="-127"/>
              </a:endParaRPr>
            </a:p>
          </p:txBody>
        </p:sp>
        <p:sp>
          <p:nvSpPr>
            <p:cNvPr id="29" name="TextBox 28">
              <a:extLst>
                <a:ext uri="{FF2B5EF4-FFF2-40B4-BE49-F238E27FC236}">
                  <a16:creationId xmlns:a16="http://schemas.microsoft.com/office/drawing/2014/main" id="{C99A1514-F7B9-6911-7B3F-FD2B60EFFDA4}"/>
                </a:ext>
              </a:extLst>
            </p:cNvPr>
            <p:cNvSpPr txBox="1"/>
            <p:nvPr/>
          </p:nvSpPr>
          <p:spPr>
            <a:xfrm>
              <a:off x="4771016" y="2762459"/>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29.38/0.9510</a:t>
              </a:r>
              <a:endParaRPr lang="ko-KR" altLang="en-US" sz="1000" dirty="0">
                <a:latin typeface="현대하모니 M" panose="02020603020101020101" pitchFamily="18" charset="-127"/>
                <a:ea typeface="현대하모니 M" panose="02020603020101020101" pitchFamily="18" charset="-127"/>
              </a:endParaRPr>
            </a:p>
          </p:txBody>
        </p:sp>
        <p:sp>
          <p:nvSpPr>
            <p:cNvPr id="30" name="TextBox 29">
              <a:extLst>
                <a:ext uri="{FF2B5EF4-FFF2-40B4-BE49-F238E27FC236}">
                  <a16:creationId xmlns:a16="http://schemas.microsoft.com/office/drawing/2014/main" id="{F0FFDFA9-50A6-C495-7DE8-C1EC6968E33A}"/>
                </a:ext>
              </a:extLst>
            </p:cNvPr>
            <p:cNvSpPr txBox="1"/>
            <p:nvPr/>
          </p:nvSpPr>
          <p:spPr>
            <a:xfrm>
              <a:off x="4771016" y="3024068"/>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24.66/0.9318</a:t>
              </a:r>
              <a:endParaRPr lang="ko-KR" altLang="en-US" sz="1000" dirty="0">
                <a:latin typeface="현대하모니 M" panose="02020603020101020101" pitchFamily="18" charset="-127"/>
                <a:ea typeface="현대하모니 M" panose="02020603020101020101" pitchFamily="18" charset="-127"/>
              </a:endParaRPr>
            </a:p>
          </p:txBody>
        </p:sp>
        <p:pic>
          <p:nvPicPr>
            <p:cNvPr id="31" name="그림 30">
              <a:extLst>
                <a:ext uri="{FF2B5EF4-FFF2-40B4-BE49-F238E27FC236}">
                  <a16:creationId xmlns:a16="http://schemas.microsoft.com/office/drawing/2014/main" id="{5321921D-498D-0F1C-F272-5B222E9FAA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0517" y="616741"/>
              <a:ext cx="1800000" cy="1800000"/>
            </a:xfrm>
            <a:prstGeom prst="rect">
              <a:avLst/>
            </a:prstGeom>
          </p:spPr>
        </p:pic>
        <p:pic>
          <p:nvPicPr>
            <p:cNvPr id="32" name="그림 31">
              <a:extLst>
                <a:ext uri="{FF2B5EF4-FFF2-40B4-BE49-F238E27FC236}">
                  <a16:creationId xmlns:a16="http://schemas.microsoft.com/office/drawing/2014/main" id="{2C3BE0D9-B3C8-8F65-CD11-230A0ABB0A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0517" y="616741"/>
              <a:ext cx="1800000" cy="1800000"/>
            </a:xfrm>
            <a:prstGeom prst="rect">
              <a:avLst/>
            </a:prstGeom>
          </p:spPr>
        </p:pic>
        <p:pic>
          <p:nvPicPr>
            <p:cNvPr id="33" name="그림 32">
              <a:extLst>
                <a:ext uri="{FF2B5EF4-FFF2-40B4-BE49-F238E27FC236}">
                  <a16:creationId xmlns:a16="http://schemas.microsoft.com/office/drawing/2014/main" id="{43AB1406-E26A-D3EE-7693-930DDE76E5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0517" y="615045"/>
              <a:ext cx="1800000" cy="1800000"/>
            </a:xfrm>
            <a:prstGeom prst="rect">
              <a:avLst/>
            </a:prstGeom>
          </p:spPr>
        </p:pic>
        <p:pic>
          <p:nvPicPr>
            <p:cNvPr id="34" name="그림 33">
              <a:extLst>
                <a:ext uri="{FF2B5EF4-FFF2-40B4-BE49-F238E27FC236}">
                  <a16:creationId xmlns:a16="http://schemas.microsoft.com/office/drawing/2014/main" id="{54396241-98FF-5D92-F969-C367AE454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517" y="613349"/>
              <a:ext cx="1818446" cy="1803600"/>
            </a:xfrm>
            <a:prstGeom prst="rect">
              <a:avLst/>
            </a:prstGeom>
          </p:spPr>
        </p:pic>
        <p:sp>
          <p:nvSpPr>
            <p:cNvPr id="35" name="TextBox 34">
              <a:extLst>
                <a:ext uri="{FF2B5EF4-FFF2-40B4-BE49-F238E27FC236}">
                  <a16:creationId xmlns:a16="http://schemas.microsoft.com/office/drawing/2014/main" id="{28C94DE9-05A7-FABD-B144-2FD61B4F6D5B}"/>
                </a:ext>
              </a:extLst>
            </p:cNvPr>
            <p:cNvSpPr txBox="1"/>
            <p:nvPr/>
          </p:nvSpPr>
          <p:spPr>
            <a:xfrm>
              <a:off x="3051514" y="2461212"/>
              <a:ext cx="1639002" cy="313863"/>
            </a:xfrm>
            <a:prstGeom prst="rect">
              <a:avLst/>
            </a:prstGeom>
            <a:noFill/>
          </p:spPr>
          <p:txBody>
            <a:bodyPr wrap="square" rtlCol="0">
              <a:spAutoFit/>
            </a:bodyPr>
            <a:lstStyle/>
            <a:p>
              <a:pPr algn="ctr"/>
              <a:r>
                <a:rPr lang="en-US" altLang="ko-KR" sz="1100" dirty="0">
                  <a:latin typeface="현대하모니 M" panose="02020603020101020101" pitchFamily="18" charset="-127"/>
                  <a:ea typeface="현대하모니 M" panose="02020603020101020101" pitchFamily="18" charset="-127"/>
                </a:rPr>
                <a:t>Ground Truth</a:t>
              </a:r>
              <a:endParaRPr lang="ko-KR" altLang="en-US" sz="1100" dirty="0">
                <a:latin typeface="현대하모니 M" panose="02020603020101020101" pitchFamily="18" charset="-127"/>
                <a:ea typeface="현대하모니 M" panose="02020603020101020101" pitchFamily="18" charset="-127"/>
              </a:endParaRPr>
            </a:p>
          </p:txBody>
        </p:sp>
        <p:sp>
          <p:nvSpPr>
            <p:cNvPr id="36" name="TextBox 35">
              <a:extLst>
                <a:ext uri="{FF2B5EF4-FFF2-40B4-BE49-F238E27FC236}">
                  <a16:creationId xmlns:a16="http://schemas.microsoft.com/office/drawing/2014/main" id="{4865B09B-3C45-2E10-51FB-D893B29825B0}"/>
                </a:ext>
              </a:extLst>
            </p:cNvPr>
            <p:cNvSpPr txBox="1"/>
            <p:nvPr/>
          </p:nvSpPr>
          <p:spPr>
            <a:xfrm>
              <a:off x="3051514" y="2768989"/>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This image</a:t>
              </a:r>
              <a:endParaRPr lang="ko-KR" altLang="en-US" sz="1000" dirty="0">
                <a:latin typeface="현대하모니 M" panose="02020603020101020101" pitchFamily="18" charset="-127"/>
                <a:ea typeface="현대하모니 M" panose="02020603020101020101" pitchFamily="18" charset="-127"/>
              </a:endParaRPr>
            </a:p>
          </p:txBody>
        </p:sp>
        <p:sp>
          <p:nvSpPr>
            <p:cNvPr id="37" name="TextBox 36">
              <a:extLst>
                <a:ext uri="{FF2B5EF4-FFF2-40B4-BE49-F238E27FC236}">
                  <a16:creationId xmlns:a16="http://schemas.microsoft.com/office/drawing/2014/main" id="{2C063AFF-B84E-748E-05D8-3279EB50BEAD}"/>
                </a:ext>
              </a:extLst>
            </p:cNvPr>
            <p:cNvSpPr txBox="1"/>
            <p:nvPr/>
          </p:nvSpPr>
          <p:spPr>
            <a:xfrm>
              <a:off x="3051514" y="3030599"/>
              <a:ext cx="1639003" cy="296430"/>
            </a:xfrm>
            <a:prstGeom prst="rect">
              <a:avLst/>
            </a:prstGeom>
            <a:noFill/>
          </p:spPr>
          <p:txBody>
            <a:bodyPr wrap="square" rtlCol="0">
              <a:spAutoFit/>
            </a:bodyPr>
            <a:lstStyle/>
            <a:p>
              <a:pPr algn="ctr"/>
              <a:r>
                <a:rPr lang="en-US" altLang="ko-KR" sz="1000" dirty="0">
                  <a:latin typeface="현대하모니 M" panose="02020603020101020101" pitchFamily="18" charset="-127"/>
                  <a:ea typeface="현대하모니 M" panose="02020603020101020101" pitchFamily="18" charset="-127"/>
                </a:rPr>
                <a:t>Set 10 means</a:t>
              </a:r>
              <a:endParaRPr lang="ko-KR" altLang="en-US" sz="1000" dirty="0">
                <a:latin typeface="현대하모니 M" panose="02020603020101020101" pitchFamily="18" charset="-127"/>
                <a:ea typeface="현대하모니 M" panose="02020603020101020101" pitchFamily="18" charset="-127"/>
              </a:endParaRPr>
            </a:p>
          </p:txBody>
        </p:sp>
      </p:grpSp>
      <p:pic>
        <p:nvPicPr>
          <p:cNvPr id="41" name="그림 40">
            <a:extLst>
              <a:ext uri="{FF2B5EF4-FFF2-40B4-BE49-F238E27FC236}">
                <a16:creationId xmlns:a16="http://schemas.microsoft.com/office/drawing/2014/main" id="{70C8E053-E049-3601-6D98-B30914299D82}"/>
              </a:ext>
            </a:extLst>
          </p:cNvPr>
          <p:cNvPicPr>
            <a:picLocks noChangeAspect="1"/>
          </p:cNvPicPr>
          <p:nvPr/>
        </p:nvPicPr>
        <p:blipFill>
          <a:blip r:embed="rId10"/>
          <a:srcRect r="50460"/>
          <a:stretch>
            <a:fillRect/>
          </a:stretch>
        </p:blipFill>
        <p:spPr>
          <a:xfrm>
            <a:off x="7182479" y="1109328"/>
            <a:ext cx="3376934" cy="2663781"/>
          </a:xfrm>
          <a:prstGeom prst="rect">
            <a:avLst/>
          </a:prstGeom>
        </p:spPr>
      </p:pic>
      <p:pic>
        <p:nvPicPr>
          <p:cNvPr id="42" name="그림 41">
            <a:extLst>
              <a:ext uri="{FF2B5EF4-FFF2-40B4-BE49-F238E27FC236}">
                <a16:creationId xmlns:a16="http://schemas.microsoft.com/office/drawing/2014/main" id="{F948A55E-3494-38B0-ABF1-876B02B90D88}"/>
              </a:ext>
            </a:extLst>
          </p:cNvPr>
          <p:cNvPicPr>
            <a:picLocks noChangeAspect="1"/>
          </p:cNvPicPr>
          <p:nvPr/>
        </p:nvPicPr>
        <p:blipFill>
          <a:blip r:embed="rId10"/>
          <a:srcRect l="49397"/>
          <a:stretch>
            <a:fillRect/>
          </a:stretch>
        </p:blipFill>
        <p:spPr>
          <a:xfrm>
            <a:off x="7182479" y="3853649"/>
            <a:ext cx="3449440" cy="2663781"/>
          </a:xfrm>
          <a:prstGeom prst="rect">
            <a:avLst/>
          </a:prstGeom>
        </p:spPr>
      </p:pic>
    </p:spTree>
    <p:extLst>
      <p:ext uri="{BB962C8B-B14F-4D97-AF65-F5344CB8AC3E}">
        <p14:creationId xmlns:p14="http://schemas.microsoft.com/office/powerpoint/2010/main" val="3138706811"/>
      </p:ext>
    </p:extLst>
  </p:cSld>
  <p:clrMapOvr>
    <a:masterClrMapping/>
  </p:clrMapOvr>
  <mc:AlternateContent xmlns:mc="http://schemas.openxmlformats.org/markup-compatibility/2006" xmlns:p14="http://schemas.microsoft.com/office/powerpoint/2010/main">
    <mc:Choice Requires="p14">
      <p:transition spd="slow" p14:dur="2000" advTm="31500"/>
    </mc:Choice>
    <mc:Fallback xmlns="">
      <p:transition spd="slow" advTm="315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85BA6-D25C-1F6A-4532-93AA9FAEA211}"/>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622FB9C-A336-A6EE-2D04-6E19FB8C46A6}"/>
              </a:ext>
            </a:extLst>
          </p:cNvPr>
          <p:cNvSpPr>
            <a:spLocks noGrp="1"/>
          </p:cNvSpPr>
          <p:nvPr>
            <p:ph type="sldNum" sz="quarter" idx="12"/>
          </p:nvPr>
        </p:nvSpPr>
        <p:spPr/>
        <p:txBody>
          <a:bodyPr/>
          <a:lstStyle/>
          <a:p>
            <a:fld id="{AE31E8F2-D7DA-47AE-9DAA-01B65DE22032}" type="slidenum">
              <a:rPr lang="ko-KR" altLang="en-US" smtClean="0"/>
              <a:t>8</a:t>
            </a:fld>
            <a:endParaRPr lang="ko-KR" altLang="en-US"/>
          </a:p>
        </p:txBody>
      </p:sp>
      <p:sp>
        <p:nvSpPr>
          <p:cNvPr id="3" name="직사각형 2">
            <a:extLst>
              <a:ext uri="{FF2B5EF4-FFF2-40B4-BE49-F238E27FC236}">
                <a16:creationId xmlns:a16="http://schemas.microsoft.com/office/drawing/2014/main" id="{E9C73138-E412-5122-DCF4-97CD23F0F37E}"/>
              </a:ext>
            </a:extLst>
          </p:cNvPr>
          <p:cNvSpPr/>
          <p:nvPr/>
        </p:nvSpPr>
        <p:spPr>
          <a:xfrm>
            <a:off x="545283" y="947147"/>
            <a:ext cx="10209402"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현대하모니 M" panose="02020603020101020101" pitchFamily="18" charset="-127"/>
              <a:ea typeface="현대하모니 M" panose="02020603020101020101" pitchFamily="18" charset="-127"/>
            </a:endParaRPr>
          </a:p>
        </p:txBody>
      </p:sp>
      <p:sp>
        <p:nvSpPr>
          <p:cNvPr id="10" name="제목 1">
            <a:extLst>
              <a:ext uri="{FF2B5EF4-FFF2-40B4-BE49-F238E27FC236}">
                <a16:creationId xmlns:a16="http://schemas.microsoft.com/office/drawing/2014/main" id="{584E6569-905D-C9F3-8E98-9C0EF4A0DBCF}"/>
              </a:ext>
            </a:extLst>
          </p:cNvPr>
          <p:cNvSpPr txBox="1">
            <a:spLocks/>
          </p:cNvSpPr>
          <p:nvPr/>
        </p:nvSpPr>
        <p:spPr>
          <a:xfrm>
            <a:off x="545281" y="340570"/>
            <a:ext cx="9794387" cy="531548"/>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현대하모니 M" panose="02020603020101020101" pitchFamily="18" charset="-127"/>
                <a:ea typeface="현대하모니 M" panose="02020603020101020101" pitchFamily="18" charset="-127"/>
                <a:cs typeface="+mj-cs"/>
              </a:defRPr>
            </a:lvl1pPr>
          </a:lstStyle>
          <a:p>
            <a:r>
              <a:rPr lang="en-US" altLang="ko-KR" sz="2800" dirty="0">
                <a:cs typeface="Times New Roman" panose="02020603050405020304" pitchFamily="18" charset="0"/>
              </a:rPr>
              <a:t>Evaluation</a:t>
            </a:r>
            <a:endParaRPr lang="ko-KR" altLang="en-US" sz="2800" dirty="0">
              <a:cs typeface="Times New Roman" panose="02020603050405020304" pitchFamily="18" charset="0"/>
            </a:endParaRPr>
          </a:p>
        </p:txBody>
      </p:sp>
      <p:pic>
        <p:nvPicPr>
          <p:cNvPr id="43" name="80Hz_SF10">
            <a:hlinkClick r:id="" action="ppaction://media"/>
            <a:extLst>
              <a:ext uri="{FF2B5EF4-FFF2-40B4-BE49-F238E27FC236}">
                <a16:creationId xmlns:a16="http://schemas.microsoft.com/office/drawing/2014/main" id="{258C90A6-5140-8423-359C-EA6BD8BD2F5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423660" y="1524000"/>
            <a:ext cx="3810000" cy="3810000"/>
          </a:xfrm>
          <a:prstGeom prst="rect">
            <a:avLst/>
          </a:prstGeom>
        </p:spPr>
      </p:pic>
      <p:pic>
        <p:nvPicPr>
          <p:cNvPr id="44" name="80Hz_SF10">
            <a:hlinkClick r:id="" action="ppaction://media"/>
            <a:extLst>
              <a:ext uri="{FF2B5EF4-FFF2-40B4-BE49-F238E27FC236}">
                <a16:creationId xmlns:a16="http://schemas.microsoft.com/office/drawing/2014/main" id="{29FDC11C-F694-B616-D3F2-0B1EBE2E068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95400" y="1524000"/>
            <a:ext cx="3810000" cy="3810000"/>
          </a:xfrm>
          <a:prstGeom prst="rect">
            <a:avLst/>
          </a:prstGeom>
        </p:spPr>
      </p:pic>
    </p:spTree>
    <p:extLst>
      <p:ext uri="{BB962C8B-B14F-4D97-AF65-F5344CB8AC3E}">
        <p14:creationId xmlns:p14="http://schemas.microsoft.com/office/powerpoint/2010/main" val="4280036543"/>
      </p:ext>
    </p:extLst>
  </p:cSld>
  <p:clrMapOvr>
    <a:masterClrMapping/>
  </p:clrMapOvr>
  <mc:AlternateContent xmlns:mc="http://schemas.openxmlformats.org/markup-compatibility/2006" xmlns:p14="http://schemas.microsoft.com/office/powerpoint/2010/main">
    <mc:Choice Requires="p14">
      <p:transition spd="slow" p14:dur="2000" advTm="31500"/>
    </mc:Choice>
    <mc:Fallback xmlns="">
      <p:transition spd="slow" advTm="315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34" fill="hold"/>
                                        <p:tgtEl>
                                          <p:spTgt spid="4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534"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3"/>
                </p:tgtEl>
              </p:cMediaNode>
            </p:video>
            <p:seq concurrent="1" nextAc="seek">
              <p:cTn id="12" restart="whenNotActive" fill="hold" evtFilter="cancelBubble" nodeType="interactiveSeq">
                <p:stCondLst>
                  <p:cond evt="onClick" delay="0">
                    <p:tgtEl>
                      <p:spTgt spid="4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3"/>
                                        </p:tgtEl>
                                      </p:cBhvr>
                                    </p:cmd>
                                  </p:childTnLst>
                                </p:cTn>
                              </p:par>
                            </p:childTnLst>
                          </p:cTn>
                        </p:par>
                      </p:childTnLst>
                    </p:cTn>
                  </p:par>
                </p:childTnLst>
              </p:cTn>
              <p:nextCondLst>
                <p:cond evt="onClick" delay="0">
                  <p:tgtEl>
                    <p:spTgt spid="43"/>
                  </p:tgtEl>
                </p:cond>
              </p:nextCondLst>
            </p:seq>
            <p:video>
              <p:cMediaNode vol="80000">
                <p:cTn id="17" fill="hold" display="0">
                  <p:stCondLst>
                    <p:cond delay="indefinite"/>
                  </p:stCondLst>
                </p:cTn>
                <p:tgtEl>
                  <p:spTgt spid="44"/>
                </p:tgtEl>
              </p:cMediaNode>
            </p:video>
            <p:seq concurrent="1" nextAc="seek">
              <p:cTn id="18" restart="whenNotActive" fill="hold" evtFilter="cancelBubble" nodeType="interactiveSeq">
                <p:stCondLst>
                  <p:cond evt="onClick" delay="0">
                    <p:tgtEl>
                      <p:spTgt spid="4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4"/>
                                        </p:tgtEl>
                                      </p:cBhvr>
                                    </p:cmd>
                                  </p:childTnLst>
                                </p:cTn>
                              </p:par>
                            </p:childTnLst>
                          </p:cTn>
                        </p:par>
                      </p:childTnLst>
                    </p:cTn>
                  </p:par>
                </p:childTnLst>
              </p:cTn>
              <p:nextCondLst>
                <p:cond evt="onClick" delay="0">
                  <p:tgtEl>
                    <p:spTgt spid="4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E83B3-F175-53E9-0B04-EC136695A3C0}"/>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678ACDA3-12A4-A6E1-131A-8CAA39594F86}"/>
              </a:ext>
            </a:extLst>
          </p:cNvPr>
          <p:cNvSpPr>
            <a:spLocks noGrp="1"/>
          </p:cNvSpPr>
          <p:nvPr>
            <p:ph type="sldNum" sz="quarter" idx="12"/>
          </p:nvPr>
        </p:nvSpPr>
        <p:spPr/>
        <p:txBody>
          <a:bodyPr/>
          <a:lstStyle/>
          <a:p>
            <a:fld id="{AE31E8F2-D7DA-47AE-9DAA-01B65DE22032}" type="slidenum">
              <a:rPr lang="ko-KR" altLang="en-US" smtClean="0"/>
              <a:t>9</a:t>
            </a:fld>
            <a:endParaRPr lang="ko-KR" altLang="en-US"/>
          </a:p>
        </p:txBody>
      </p:sp>
      <p:sp>
        <p:nvSpPr>
          <p:cNvPr id="3" name="직사각형 2">
            <a:extLst>
              <a:ext uri="{FF2B5EF4-FFF2-40B4-BE49-F238E27FC236}">
                <a16:creationId xmlns:a16="http://schemas.microsoft.com/office/drawing/2014/main" id="{C586E5FA-04AC-2415-EA33-2C83A88B1E0A}"/>
              </a:ext>
            </a:extLst>
          </p:cNvPr>
          <p:cNvSpPr/>
          <p:nvPr/>
        </p:nvSpPr>
        <p:spPr>
          <a:xfrm>
            <a:off x="545283" y="947147"/>
            <a:ext cx="10209402"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현대하모니 M" panose="02020603020101020101" pitchFamily="18" charset="-127"/>
              <a:ea typeface="현대하모니 M" panose="02020603020101020101" pitchFamily="18" charset="-127"/>
            </a:endParaRPr>
          </a:p>
        </p:txBody>
      </p:sp>
      <p:sp>
        <p:nvSpPr>
          <p:cNvPr id="10" name="제목 1">
            <a:extLst>
              <a:ext uri="{FF2B5EF4-FFF2-40B4-BE49-F238E27FC236}">
                <a16:creationId xmlns:a16="http://schemas.microsoft.com/office/drawing/2014/main" id="{FF687CC0-6B3E-656D-27E8-741770039886}"/>
              </a:ext>
            </a:extLst>
          </p:cNvPr>
          <p:cNvSpPr txBox="1">
            <a:spLocks/>
          </p:cNvSpPr>
          <p:nvPr/>
        </p:nvSpPr>
        <p:spPr>
          <a:xfrm>
            <a:off x="545281" y="340570"/>
            <a:ext cx="9794387" cy="531548"/>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현대하모니 M" panose="02020603020101020101" pitchFamily="18" charset="-127"/>
                <a:ea typeface="현대하모니 M" panose="02020603020101020101" pitchFamily="18" charset="-127"/>
                <a:cs typeface="+mj-cs"/>
              </a:defRPr>
            </a:lvl1pPr>
          </a:lstStyle>
          <a:p>
            <a:r>
              <a:rPr lang="en-US" altLang="ko-KR" sz="2800" dirty="0">
                <a:cs typeface="Times New Roman" panose="02020603050405020304" pitchFamily="18" charset="0"/>
              </a:rPr>
              <a:t>Image</a:t>
            </a:r>
            <a:r>
              <a:rPr lang="ko-KR" altLang="en-US" sz="2800" dirty="0">
                <a:cs typeface="Times New Roman" panose="02020603050405020304" pitchFamily="18" charset="0"/>
              </a:rPr>
              <a:t> </a:t>
            </a:r>
            <a:r>
              <a:rPr lang="en-US" altLang="ko-KR" sz="2800" dirty="0">
                <a:cs typeface="Times New Roman" panose="02020603050405020304" pitchFamily="18" charset="0"/>
              </a:rPr>
              <a:t>processing</a:t>
            </a:r>
            <a:endParaRPr lang="ko-KR" altLang="en-US" sz="2800" dirty="0">
              <a:cs typeface="Times New Roman" panose="02020603050405020304" pitchFamily="18" charset="0"/>
            </a:endParaRPr>
          </a:p>
        </p:txBody>
      </p:sp>
      <p:sp>
        <p:nvSpPr>
          <p:cNvPr id="22" name="TextBox 21">
            <a:extLst>
              <a:ext uri="{FF2B5EF4-FFF2-40B4-BE49-F238E27FC236}">
                <a16:creationId xmlns:a16="http://schemas.microsoft.com/office/drawing/2014/main" id="{625BEEAF-05A3-3887-8EB1-BE120C378E67}"/>
              </a:ext>
            </a:extLst>
          </p:cNvPr>
          <p:cNvSpPr txBox="1"/>
          <p:nvPr/>
        </p:nvSpPr>
        <p:spPr>
          <a:xfrm>
            <a:off x="531829" y="1141393"/>
            <a:ext cx="10404659" cy="2031325"/>
          </a:xfrm>
          <a:prstGeom prst="rect">
            <a:avLst/>
          </a:prstGeom>
          <a:noFill/>
        </p:spPr>
        <p:txBody>
          <a:bodyPr wrap="square" rtlCol="0">
            <a:spAutoFit/>
          </a:bodyPr>
          <a:lstStyle/>
          <a:p>
            <a:pPr marL="342900" indent="-342900">
              <a:buAutoNum type="arabicPeriod"/>
            </a:pPr>
            <a:r>
              <a:rPr lang="en-US" altLang="ko-KR" dirty="0">
                <a:latin typeface="현대하모니 M" panose="02020603020101020101" pitchFamily="18" charset="-127"/>
                <a:ea typeface="현대하모니 M" panose="02020603020101020101" pitchFamily="18" charset="-127"/>
              </a:rPr>
              <a:t>Create X-T (Horizontal)</a:t>
            </a:r>
          </a:p>
          <a:p>
            <a:pPr marL="342900" indent="-342900">
              <a:buAutoNum type="arabicPeriod"/>
            </a:pPr>
            <a:endParaRPr lang="en-US" altLang="ko-KR" dirty="0">
              <a:latin typeface="현대하모니 M" panose="02020603020101020101" pitchFamily="18" charset="-127"/>
              <a:ea typeface="현대하모니 M" panose="02020603020101020101" pitchFamily="18" charset="-127"/>
            </a:endParaRPr>
          </a:p>
          <a:p>
            <a:pPr marL="342900" indent="-342900">
              <a:buAutoNum type="arabicPeriod"/>
            </a:pPr>
            <a:r>
              <a:rPr lang="en-US" altLang="ko-KR" dirty="0">
                <a:latin typeface="현대하모니 M" panose="02020603020101020101" pitchFamily="18" charset="-127"/>
                <a:ea typeface="현대하모니 M" panose="02020603020101020101" pitchFamily="18" charset="-127"/>
              </a:rPr>
              <a:t>Periodicity of Slice Image → Image-based Vibration Frequency Estimation Possible</a:t>
            </a:r>
          </a:p>
          <a:p>
            <a:pPr marL="800100" lvl="1" indent="-34290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Display analysis coordinates as lines for each frame</a:t>
            </a:r>
          </a:p>
          <a:p>
            <a:pPr marL="800100" lvl="1" indent="-342900">
              <a:buFont typeface="Arial" panose="020B0604020202020204" pitchFamily="34" charset="0"/>
              <a:buChar char="•"/>
            </a:pPr>
            <a:r>
              <a:rPr lang="en-US" altLang="ko-KR" dirty="0">
                <a:latin typeface="현대하모니 M" panose="02020603020101020101" pitchFamily="18" charset="-127"/>
                <a:ea typeface="현대하모니 M" panose="02020603020101020101" pitchFamily="18" charset="-127"/>
              </a:rPr>
              <a:t>Find contours in the edge image and consider each as a "vibration waveform".</a:t>
            </a:r>
          </a:p>
          <a:p>
            <a:pPr marL="342900" indent="-342900">
              <a:buAutoNum type="arabicPeriod"/>
            </a:pPr>
            <a:endParaRPr lang="en-US" altLang="ko-KR" dirty="0">
              <a:latin typeface="현대하모니 M" panose="02020603020101020101" pitchFamily="18" charset="-127"/>
              <a:ea typeface="현대하모니 M" panose="02020603020101020101" pitchFamily="18" charset="-127"/>
            </a:endParaRPr>
          </a:p>
          <a:p>
            <a:pPr marL="342900" indent="-342900">
              <a:buAutoNum type="arabicPeriod"/>
            </a:pPr>
            <a:endParaRPr lang="en-US" altLang="ko-KR" dirty="0">
              <a:latin typeface="현대하모니 M" panose="02020603020101020101" pitchFamily="18" charset="-127"/>
              <a:ea typeface="현대하모니 M" panose="02020603020101020101" pitchFamily="18" charset="-127"/>
            </a:endParaRPr>
          </a:p>
        </p:txBody>
      </p:sp>
      <p:grpSp>
        <p:nvGrpSpPr>
          <p:cNvPr id="50" name="그룹 49">
            <a:extLst>
              <a:ext uri="{FF2B5EF4-FFF2-40B4-BE49-F238E27FC236}">
                <a16:creationId xmlns:a16="http://schemas.microsoft.com/office/drawing/2014/main" id="{B3F89956-4B85-6DD5-53FC-4DB51CF4505E}"/>
              </a:ext>
            </a:extLst>
          </p:cNvPr>
          <p:cNvGrpSpPr/>
          <p:nvPr/>
        </p:nvGrpSpPr>
        <p:grpSpPr>
          <a:xfrm>
            <a:off x="545281" y="3306673"/>
            <a:ext cx="10808519" cy="2604180"/>
            <a:chOff x="545281" y="3306673"/>
            <a:chExt cx="10808519" cy="2604180"/>
          </a:xfrm>
        </p:grpSpPr>
        <p:pic>
          <p:nvPicPr>
            <p:cNvPr id="43" name="그림 42">
              <a:extLst>
                <a:ext uri="{FF2B5EF4-FFF2-40B4-BE49-F238E27FC236}">
                  <a16:creationId xmlns:a16="http://schemas.microsoft.com/office/drawing/2014/main" id="{1BF9B0E9-582B-D55E-85E6-4C0CDF234723}"/>
                </a:ext>
              </a:extLst>
            </p:cNvPr>
            <p:cNvPicPr>
              <a:picLocks noChangeAspect="1"/>
            </p:cNvPicPr>
            <p:nvPr/>
          </p:nvPicPr>
          <p:blipFill>
            <a:blip r:embed="rId3"/>
            <a:stretch>
              <a:fillRect/>
            </a:stretch>
          </p:blipFill>
          <p:spPr>
            <a:xfrm>
              <a:off x="545281" y="3321246"/>
              <a:ext cx="2640802" cy="2589607"/>
            </a:xfrm>
            <a:prstGeom prst="rect">
              <a:avLst/>
            </a:prstGeom>
          </p:spPr>
        </p:pic>
        <p:pic>
          <p:nvPicPr>
            <p:cNvPr id="45" name="그림 44">
              <a:extLst>
                <a:ext uri="{FF2B5EF4-FFF2-40B4-BE49-F238E27FC236}">
                  <a16:creationId xmlns:a16="http://schemas.microsoft.com/office/drawing/2014/main" id="{B961C5DE-889D-A988-AE08-03B9A38EBF6D}"/>
                </a:ext>
              </a:extLst>
            </p:cNvPr>
            <p:cNvPicPr>
              <a:picLocks noChangeAspect="1"/>
            </p:cNvPicPr>
            <p:nvPr/>
          </p:nvPicPr>
          <p:blipFill>
            <a:blip r:embed="rId4"/>
            <a:stretch>
              <a:fillRect/>
            </a:stretch>
          </p:blipFill>
          <p:spPr>
            <a:xfrm>
              <a:off x="4444106" y="3306673"/>
              <a:ext cx="2623905" cy="2589606"/>
            </a:xfrm>
            <a:prstGeom prst="rect">
              <a:avLst/>
            </a:prstGeom>
          </p:spPr>
        </p:pic>
        <p:pic>
          <p:nvPicPr>
            <p:cNvPr id="47" name="그림 46">
              <a:extLst>
                <a:ext uri="{FF2B5EF4-FFF2-40B4-BE49-F238E27FC236}">
                  <a16:creationId xmlns:a16="http://schemas.microsoft.com/office/drawing/2014/main" id="{D2861751-9A8C-A66B-D9F0-2A6E72A2CB35}"/>
                </a:ext>
              </a:extLst>
            </p:cNvPr>
            <p:cNvPicPr>
              <a:picLocks noChangeAspect="1"/>
            </p:cNvPicPr>
            <p:nvPr/>
          </p:nvPicPr>
          <p:blipFill>
            <a:blip r:embed="rId5"/>
            <a:stretch>
              <a:fillRect/>
            </a:stretch>
          </p:blipFill>
          <p:spPr>
            <a:xfrm>
              <a:off x="8214551" y="3306673"/>
              <a:ext cx="3139249" cy="2589606"/>
            </a:xfrm>
            <a:prstGeom prst="rect">
              <a:avLst/>
            </a:prstGeom>
          </p:spPr>
        </p:pic>
        <p:sp>
          <p:nvSpPr>
            <p:cNvPr id="48" name="화살표: 오른쪽 47">
              <a:extLst>
                <a:ext uri="{FF2B5EF4-FFF2-40B4-BE49-F238E27FC236}">
                  <a16:creationId xmlns:a16="http://schemas.microsoft.com/office/drawing/2014/main" id="{46FDB3E5-36E5-A04D-2695-4F7E1380E193}"/>
                </a:ext>
              </a:extLst>
            </p:cNvPr>
            <p:cNvSpPr/>
            <p:nvPr/>
          </p:nvSpPr>
          <p:spPr>
            <a:xfrm>
              <a:off x="3613164" y="4493027"/>
              <a:ext cx="403860" cy="21689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sp>
          <p:nvSpPr>
            <p:cNvPr id="49" name="화살표: 오른쪽 48">
              <a:extLst>
                <a:ext uri="{FF2B5EF4-FFF2-40B4-BE49-F238E27FC236}">
                  <a16:creationId xmlns:a16="http://schemas.microsoft.com/office/drawing/2014/main" id="{D914CF8D-DEB5-C9D4-E4F7-D12544EE99B1}"/>
                </a:ext>
              </a:extLst>
            </p:cNvPr>
            <p:cNvSpPr/>
            <p:nvPr/>
          </p:nvSpPr>
          <p:spPr>
            <a:xfrm>
              <a:off x="7439351" y="4507600"/>
              <a:ext cx="403860" cy="21689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현대하모니 M" panose="02020603020101020101" pitchFamily="18" charset="-127"/>
                <a:ea typeface="현대하모니 M" panose="02020603020101020101" pitchFamily="18" charset="-127"/>
              </a:endParaRPr>
            </a:p>
          </p:txBody>
        </p:sp>
      </p:grpSp>
      <p:sp>
        <p:nvSpPr>
          <p:cNvPr id="51" name="TextBox 50">
            <a:extLst>
              <a:ext uri="{FF2B5EF4-FFF2-40B4-BE49-F238E27FC236}">
                <a16:creationId xmlns:a16="http://schemas.microsoft.com/office/drawing/2014/main" id="{20E92DC2-2659-CB7C-E7FF-D29403EB7D1E}"/>
              </a:ext>
            </a:extLst>
          </p:cNvPr>
          <p:cNvSpPr txBox="1"/>
          <p:nvPr/>
        </p:nvSpPr>
        <p:spPr>
          <a:xfrm>
            <a:off x="4926791" y="5999456"/>
            <a:ext cx="1658534" cy="307777"/>
          </a:xfrm>
          <a:prstGeom prst="rect">
            <a:avLst/>
          </a:prstGeom>
          <a:noFill/>
        </p:spPr>
        <p:txBody>
          <a:bodyPr wrap="square" rtlCol="0">
            <a:spAutoFit/>
          </a:bodyPr>
          <a:lstStyle/>
          <a:p>
            <a:pPr algn="ctr"/>
            <a:r>
              <a:rPr lang="en-US" altLang="ko-KR" sz="1400" dirty="0">
                <a:latin typeface="현대하모니 M" panose="02020603020101020101" pitchFamily="18" charset="-127"/>
                <a:ea typeface="현대하모니 M" panose="02020603020101020101" pitchFamily="18" charset="-127"/>
              </a:rPr>
              <a:t>X-T slice Video</a:t>
            </a:r>
            <a:endParaRPr lang="ko-KR" altLang="en-US" sz="1400" dirty="0">
              <a:latin typeface="현대하모니 M" panose="02020603020101020101" pitchFamily="18" charset="-127"/>
              <a:ea typeface="현대하모니 M" panose="02020603020101020101" pitchFamily="18" charset="-127"/>
            </a:endParaRPr>
          </a:p>
        </p:txBody>
      </p:sp>
      <p:sp>
        <p:nvSpPr>
          <p:cNvPr id="52" name="TextBox 51">
            <a:extLst>
              <a:ext uri="{FF2B5EF4-FFF2-40B4-BE49-F238E27FC236}">
                <a16:creationId xmlns:a16="http://schemas.microsoft.com/office/drawing/2014/main" id="{0F6F6884-58A7-3229-100E-220239F338F1}"/>
              </a:ext>
            </a:extLst>
          </p:cNvPr>
          <p:cNvSpPr txBox="1"/>
          <p:nvPr/>
        </p:nvSpPr>
        <p:spPr>
          <a:xfrm>
            <a:off x="834456" y="5999455"/>
            <a:ext cx="2062451" cy="307777"/>
          </a:xfrm>
          <a:prstGeom prst="rect">
            <a:avLst/>
          </a:prstGeom>
          <a:noFill/>
        </p:spPr>
        <p:txBody>
          <a:bodyPr wrap="square" rtlCol="0">
            <a:spAutoFit/>
          </a:bodyPr>
          <a:lstStyle/>
          <a:p>
            <a:pPr algn="ctr"/>
            <a:r>
              <a:rPr lang="en-US" altLang="ko-KR" sz="1400" dirty="0">
                <a:latin typeface="현대하모니 M" panose="02020603020101020101" pitchFamily="18" charset="-127"/>
                <a:ea typeface="현대하모니 M" panose="02020603020101020101" pitchFamily="18" charset="-127"/>
              </a:rPr>
              <a:t>Magnified Video</a:t>
            </a:r>
            <a:endParaRPr lang="ko-KR" altLang="en-US" sz="1400" dirty="0">
              <a:latin typeface="현대하모니 M" panose="02020603020101020101" pitchFamily="18" charset="-127"/>
              <a:ea typeface="현대하모니 M" panose="02020603020101020101" pitchFamily="18" charset="-127"/>
            </a:endParaRPr>
          </a:p>
        </p:txBody>
      </p:sp>
      <p:sp>
        <p:nvSpPr>
          <p:cNvPr id="53" name="TextBox 52">
            <a:extLst>
              <a:ext uri="{FF2B5EF4-FFF2-40B4-BE49-F238E27FC236}">
                <a16:creationId xmlns:a16="http://schemas.microsoft.com/office/drawing/2014/main" id="{6E61017A-2CEA-FC51-27E2-6CCCBBCD77F3}"/>
              </a:ext>
            </a:extLst>
          </p:cNvPr>
          <p:cNvSpPr txBox="1"/>
          <p:nvPr/>
        </p:nvSpPr>
        <p:spPr>
          <a:xfrm>
            <a:off x="8752949" y="5999455"/>
            <a:ext cx="2062451" cy="307777"/>
          </a:xfrm>
          <a:prstGeom prst="rect">
            <a:avLst/>
          </a:prstGeom>
          <a:noFill/>
        </p:spPr>
        <p:txBody>
          <a:bodyPr wrap="square" rtlCol="0">
            <a:spAutoFit/>
          </a:bodyPr>
          <a:lstStyle/>
          <a:p>
            <a:pPr algn="ctr"/>
            <a:r>
              <a:rPr lang="en-US" altLang="ko-KR" sz="1400" dirty="0">
                <a:latin typeface="현대하모니 M" panose="02020603020101020101" pitchFamily="18" charset="-127"/>
                <a:ea typeface="현대하모니 M" panose="02020603020101020101" pitchFamily="18" charset="-127"/>
              </a:rPr>
              <a:t>Magnified Video</a:t>
            </a:r>
            <a:endParaRPr lang="ko-KR" altLang="en-US" sz="1400" dirty="0">
              <a:latin typeface="현대하모니 M" panose="02020603020101020101" pitchFamily="18" charset="-127"/>
              <a:ea typeface="현대하모니 M" panose="02020603020101020101" pitchFamily="18" charset="-127"/>
            </a:endParaRPr>
          </a:p>
        </p:txBody>
      </p:sp>
    </p:spTree>
    <p:extLst>
      <p:ext uri="{BB962C8B-B14F-4D97-AF65-F5344CB8AC3E}">
        <p14:creationId xmlns:p14="http://schemas.microsoft.com/office/powerpoint/2010/main" val="3863307167"/>
      </p:ext>
    </p:extLst>
  </p:cSld>
  <p:clrMapOvr>
    <a:masterClrMapping/>
  </p:clrMapOvr>
  <mc:AlternateContent xmlns:mc="http://schemas.openxmlformats.org/markup-compatibility/2006" xmlns:p14="http://schemas.microsoft.com/office/powerpoint/2010/main">
    <mc:Choice Requires="p14">
      <p:transition spd="slow" p14:dur="2000" advTm="31500"/>
    </mc:Choice>
    <mc:Fallback xmlns="">
      <p:transition spd="slow" advTm="31500"/>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1547</TotalTime>
  <Words>531</Words>
  <Application>Microsoft Office PowerPoint</Application>
  <PresentationFormat>와이드스크린</PresentationFormat>
  <Paragraphs>127</Paragraphs>
  <Slides>10</Slides>
  <Notes>10</Notes>
  <HiddenSlides>0</HiddenSlides>
  <MMClips>3</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10</vt:i4>
      </vt:variant>
    </vt:vector>
  </HeadingPairs>
  <TitlesOfParts>
    <vt:vector size="16" baseType="lpstr">
      <vt:lpstr>현대하모니 M</vt:lpstr>
      <vt:lpstr>Arial</vt:lpstr>
      <vt:lpstr>Cambria Math</vt:lpstr>
      <vt:lpstr>Times New Roman</vt:lpstr>
      <vt:lpstr>Wingdings 2</vt:lpstr>
      <vt:lpstr>Office 테마</vt:lpstr>
      <vt:lpstr>PowerPoint 프레젠테이션</vt:lpstr>
      <vt:lpstr>Introduction </vt:lpstr>
      <vt:lpstr>Goal of Project &amp; Target Customers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hanmu0917@naver.com</dc:creator>
  <cp:lastModifiedBy>정빈 최</cp:lastModifiedBy>
  <cp:revision>336</cp:revision>
  <dcterms:created xsi:type="dcterms:W3CDTF">2023-02-20T05:46:04Z</dcterms:created>
  <dcterms:modified xsi:type="dcterms:W3CDTF">2025-06-23T04:05:25Z</dcterms:modified>
</cp:coreProperties>
</file>